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4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79" r:id="rId9"/>
    <p:sldId id="276" r:id="rId10"/>
    <p:sldId id="262" r:id="rId11"/>
    <p:sldId id="264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808080"/>
    <a:srgbClr val="003300"/>
    <a:srgbClr val="990099"/>
    <a:srgbClr val="FF00FF"/>
    <a:srgbClr val="FF0066"/>
    <a:srgbClr val="0000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FE7C91-4CD1-4B47-97EA-AF782607909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103A6C-43A8-4699-8ED4-E7A128B56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166DCCBA-2210-4471-AC16-16694D2738BF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70D69816-B8BA-4EC2-8388-C6656965098C}" type="slidenum">
              <a:rPr lang="ru-RU" sz="1200">
                <a:latin typeface="+mn-lt"/>
                <a:cs typeface="+mn-cs"/>
              </a:rPr>
              <a:pPr algn="r">
                <a:defRPr/>
              </a:pPr>
              <a:t>9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9CC03747-DD73-4FBF-9B25-EC18834511BE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E906E29-A02C-4164-85FB-5001136A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7038" y="4563812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775" y="2670028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D641D7D-7A98-4A99-ACAB-F03BA2B7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525" y="2781147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775" y="2854168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A06C288-3B4A-4F18-99ED-E3601041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525" y="4309826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775" y="4381259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" name="TextBox 22"/>
          <p:cNvSpPr txBox="1"/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3"/>
          <p:cNvSpPr txBox="1"/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B26E846-8EAB-4027-AAC0-BD3824B54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525" y="4311413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775" y="4381259"/>
              <a:ext cx="8181975" cy="2130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11"/>
                </a:cxn>
                <a:cxn ang="0">
                  <a:pos x="0" y="9586"/>
                </a:cxn>
                <a:cxn ang="0">
                  <a:pos x="0" y="9621"/>
                </a:cxn>
                <a:cxn ang="0">
                  <a:pos x="10000" y="9585"/>
                </a:cxn>
                <a:cxn ang="0">
                  <a:pos x="10000" y="9586"/>
                </a:cxn>
                <a:cxn ang="0">
                  <a:pos x="9990" y="2411"/>
                </a:cxn>
                <a:cxn ang="0">
                  <a:pos x="9990" y="0"/>
                </a:cxn>
                <a:cxn ang="0">
                  <a:pos x="9990" y="0"/>
                </a:cxn>
                <a:cxn ang="0">
                  <a:pos x="9534" y="253"/>
                </a:cxn>
                <a:cxn ang="0">
                  <a:pos x="9084" y="477"/>
                </a:cxn>
                <a:cxn ang="0">
                  <a:pos x="8628" y="669"/>
                </a:cxn>
                <a:cxn ang="0">
                  <a:pos x="8177" y="847"/>
                </a:cxn>
                <a:cxn ang="0">
                  <a:pos x="7726" y="984"/>
                </a:cxn>
                <a:cxn ang="0">
                  <a:pos x="7279" y="1087"/>
                </a:cxn>
                <a:cxn ang="0">
                  <a:pos x="6832" y="1176"/>
                </a:cxn>
                <a:cxn ang="0">
                  <a:pos x="6393" y="1236"/>
                </a:cxn>
                <a:cxn ang="0">
                  <a:pos x="5962" y="1279"/>
                </a:cxn>
                <a:cxn ang="0">
                  <a:pos x="5534" y="1294"/>
                </a:cxn>
                <a:cxn ang="0">
                  <a:pos x="5120" y="1294"/>
                </a:cxn>
                <a:cxn ang="0">
                  <a:pos x="4709" y="1294"/>
                </a:cxn>
                <a:cxn ang="0">
                  <a:pos x="4311" y="1266"/>
                </a:cxn>
                <a:cxn ang="0">
                  <a:pos x="3923" y="1221"/>
                </a:cxn>
                <a:cxn ang="0">
                  <a:pos x="3548" y="1161"/>
                </a:cxn>
                <a:cxn ang="0">
                  <a:pos x="3187" y="1101"/>
                </a:cxn>
                <a:cxn ang="0">
                  <a:pos x="2840" y="1026"/>
                </a:cxn>
                <a:cxn ang="0">
                  <a:pos x="2505" y="954"/>
                </a:cxn>
                <a:cxn ang="0">
                  <a:pos x="2192" y="865"/>
                </a:cxn>
                <a:cxn ang="0">
                  <a:pos x="1889" y="775"/>
                </a:cxn>
                <a:cxn ang="0">
                  <a:pos x="1346" y="579"/>
                </a:cxn>
                <a:cxn ang="0">
                  <a:pos x="882" y="400"/>
                </a:cxn>
                <a:cxn ang="0">
                  <a:pos x="511" y="253"/>
                </a:cxn>
                <a:cxn ang="0">
                  <a:pos x="234" y="1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69074F1-8897-4023-899C-AE08B4C04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787BF86-E8F7-4DD0-BAC9-0DC0FB780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118724F-4004-40E3-97C3-5E968CCE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1974169-4EBD-4806-9B1D-04B2E31F1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20" y="5107489"/>
              <a:ext cx="2377944" cy="319096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4960 w 4960"/>
              <a:gd name="T3" fmla="*/ 2752 h 2752"/>
            </a:gdLst>
            <a:ahLst/>
            <a:cxnLst>
              <a:cxn ang="0">
                <a:pos x="0" y="0"/>
              </a:cxn>
              <a:cxn ang="0">
                <a:pos x="0" y="324"/>
              </a:cxn>
              <a:cxn ang="0">
                <a:pos x="0" y="1992"/>
              </a:cxn>
              <a:cxn ang="0">
                <a:pos x="0" y="2752"/>
              </a:cxn>
              <a:cxn ang="0">
                <a:pos x="4960" y="2752"/>
              </a:cxn>
              <a:cxn ang="0">
                <a:pos x="4960" y="1992"/>
              </a:cxn>
              <a:cxn ang="0">
                <a:pos x="4960" y="324"/>
              </a:cxn>
              <a:cxn ang="0">
                <a:pos x="4960" y="0"/>
              </a:cxn>
              <a:cxn ang="0">
                <a:pos x="4960" y="0"/>
              </a:cxn>
              <a:cxn ang="0">
                <a:pos x="4734" y="34"/>
              </a:cxn>
              <a:cxn ang="0">
                <a:pos x="4510" y="64"/>
              </a:cxn>
              <a:cxn ang="0">
                <a:pos x="4284" y="90"/>
              </a:cxn>
              <a:cxn ang="0">
                <a:pos x="4060" y="114"/>
              </a:cxn>
              <a:cxn ang="0">
                <a:pos x="3836" y="132"/>
              </a:cxn>
              <a:cxn ang="0">
                <a:pos x="3614" y="146"/>
              </a:cxn>
              <a:cxn ang="0">
                <a:pos x="3392" y="158"/>
              </a:cxn>
              <a:cxn ang="0">
                <a:pos x="3174" y="166"/>
              </a:cxn>
              <a:cxn ang="0">
                <a:pos x="2960" y="172"/>
              </a:cxn>
              <a:cxn ang="0">
                <a:pos x="2748" y="174"/>
              </a:cxn>
              <a:cxn ang="0">
                <a:pos x="2542" y="174"/>
              </a:cxn>
              <a:cxn ang="0">
                <a:pos x="2338" y="174"/>
              </a:cxn>
              <a:cxn ang="0">
                <a:pos x="2140" y="170"/>
              </a:cxn>
              <a:cxn ang="0">
                <a:pos x="1948" y="164"/>
              </a:cxn>
              <a:cxn ang="0">
                <a:pos x="1762" y="156"/>
              </a:cxn>
              <a:cxn ang="0">
                <a:pos x="1582" y="148"/>
              </a:cxn>
              <a:cxn ang="0">
                <a:pos x="1410" y="138"/>
              </a:cxn>
              <a:cxn ang="0">
                <a:pos x="1244" y="128"/>
              </a:cxn>
              <a:cxn ang="0">
                <a:pos x="1088" y="116"/>
              </a:cxn>
              <a:cxn ang="0">
                <a:pos x="938" y="104"/>
              </a:cxn>
              <a:cxn ang="0">
                <a:pos x="668" y="78"/>
              </a:cxn>
              <a:cxn ang="0">
                <a:pos x="438" y="54"/>
              </a:cxn>
              <a:cxn ang="0">
                <a:pos x="254" y="34"/>
              </a:cxn>
              <a:cxn ang="0">
                <a:pos x="116" y="16"/>
              </a:cxn>
              <a:cxn ang="0">
                <a:pos x="0" y="0"/>
              </a:cxn>
              <a:cxn ang="0">
                <a:pos x="0" y="0"/>
              </a:cxn>
            </a:cxnLst>
            <a:rect l="T0" t="T1" r="T2" b="T3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5760 w 5760"/>
              <a:gd name="T3" fmla="*/ 4320 h 4320"/>
            </a:gdLst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0" y="0"/>
              </a:cxn>
              <a:cxn ang="0">
                <a:pos x="5444" y="4004"/>
              </a:cxn>
              <a:cxn ang="0">
                <a:pos x="324" y="4004"/>
              </a:cxn>
              <a:cxn ang="0">
                <a:pos x="324" y="324"/>
              </a:cxn>
              <a:cxn ang="0">
                <a:pos x="5444" y="324"/>
              </a:cxn>
              <a:cxn ang="0">
                <a:pos x="5444" y="4004"/>
              </a:cxn>
            </a:cxnLst>
            <a:rect l="T0" t="T1" r="T2" b="T3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02B47B5-D1F2-4DC1-A808-BB51BAD7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2CB1-4547-48A2-8BE6-C9A37906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315" y="1766700"/>
              <a:ext cx="5995659" cy="3325812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19527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05E36E2-1A61-4661-B213-E2381F667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74F1-15FA-4166-AEA8-A49E85F93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497-ACE7-4067-BEE2-4004B6648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BF3-7638-4392-8800-5D1DE6CBD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D00497-B084-441A-AB5C-4B46D45F5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896" y="1765906"/>
              <a:ext cx="5995659" cy="3327400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70252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2FAC5D2-A229-4A1D-8E1E-DA75BBC00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903" y="1766699"/>
              <a:ext cx="5995659" cy="3325813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5052" y="1458824"/>
              <a:ext cx="2377944" cy="317500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BC316DC-D6E4-43AA-87CC-AE54B2D2C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525" y="1790602"/>
              <a:ext cx="2378075" cy="317483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775" y="1855686"/>
              <a:ext cx="8172450" cy="4535238"/>
            </a:xfrm>
            <a:custGeom>
              <a:avLst/>
              <a:gdLst>
                <a:gd name="T0" fmla="*/ 0 w 4960"/>
                <a:gd name="T1" fmla="*/ 0 h 2752"/>
                <a:gd name="T2" fmla="*/ 4960 w 4960"/>
                <a:gd name="T3" fmla="*/ 2752 h 2752"/>
              </a:gdLst>
              <a:ahLst/>
              <a:cxnLst>
                <a:cxn ang="0">
                  <a:pos x="0" y="0"/>
                </a:cxn>
                <a:cxn ang="0">
                  <a:pos x="0" y="324"/>
                </a:cxn>
                <a:cxn ang="0">
                  <a:pos x="0" y="1992"/>
                </a:cxn>
                <a:cxn ang="0">
                  <a:pos x="0" y="2752"/>
                </a:cxn>
                <a:cxn ang="0">
                  <a:pos x="4960" y="2752"/>
                </a:cxn>
                <a:cxn ang="0">
                  <a:pos x="4960" y="1992"/>
                </a:cxn>
                <a:cxn ang="0">
                  <a:pos x="4960" y="324"/>
                </a:cxn>
                <a:cxn ang="0">
                  <a:pos x="4960" y="0"/>
                </a:cxn>
                <a:cxn ang="0">
                  <a:pos x="4960" y="0"/>
                </a:cxn>
                <a:cxn ang="0">
                  <a:pos x="4734" y="34"/>
                </a:cxn>
                <a:cxn ang="0">
                  <a:pos x="4510" y="64"/>
                </a:cxn>
                <a:cxn ang="0">
                  <a:pos x="4284" y="90"/>
                </a:cxn>
                <a:cxn ang="0">
                  <a:pos x="4060" y="114"/>
                </a:cxn>
                <a:cxn ang="0">
                  <a:pos x="3836" y="132"/>
                </a:cxn>
                <a:cxn ang="0">
                  <a:pos x="3614" y="146"/>
                </a:cxn>
                <a:cxn ang="0">
                  <a:pos x="3392" y="158"/>
                </a:cxn>
                <a:cxn ang="0">
                  <a:pos x="3174" y="166"/>
                </a:cxn>
                <a:cxn ang="0">
                  <a:pos x="2960" y="172"/>
                </a:cxn>
                <a:cxn ang="0">
                  <a:pos x="2748" y="174"/>
                </a:cxn>
                <a:cxn ang="0">
                  <a:pos x="2542" y="174"/>
                </a:cxn>
                <a:cxn ang="0">
                  <a:pos x="2338" y="174"/>
                </a:cxn>
                <a:cxn ang="0">
                  <a:pos x="2140" y="170"/>
                </a:cxn>
                <a:cxn ang="0">
                  <a:pos x="1948" y="164"/>
                </a:cxn>
                <a:cxn ang="0">
                  <a:pos x="1762" y="156"/>
                </a:cxn>
                <a:cxn ang="0">
                  <a:pos x="1582" y="148"/>
                </a:cxn>
                <a:cxn ang="0">
                  <a:pos x="1410" y="138"/>
                </a:cxn>
                <a:cxn ang="0">
                  <a:pos x="1244" y="128"/>
                </a:cxn>
                <a:cxn ang="0">
                  <a:pos x="1088" y="116"/>
                </a:cxn>
                <a:cxn ang="0">
                  <a:pos x="938" y="104"/>
                </a:cxn>
                <a:cxn ang="0">
                  <a:pos x="668" y="78"/>
                </a:cxn>
                <a:cxn ang="0">
                  <a:pos x="438" y="54"/>
                </a:cxn>
                <a:cxn ang="0">
                  <a:pos x="254" y="34"/>
                </a:cxn>
                <a:cxn ang="0">
                  <a:pos x="11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7623"/>
            </a:xfrm>
            <a:custGeom>
              <a:avLst/>
              <a:gdLst>
                <a:gd name="T0" fmla="*/ 0 w 5760"/>
                <a:gd name="T1" fmla="*/ 0 h 4320"/>
                <a:gd name="T2" fmla="*/ 5760 w 5760"/>
                <a:gd name="T3" fmla="*/ 4320 h 4320"/>
              </a:gdLst>
              <a:ahLst/>
              <a:cxnLst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5444" y="4004"/>
                </a:cxn>
                <a:cxn ang="0">
                  <a:pos x="324" y="4004"/>
                </a:cxn>
                <a:cxn ang="0">
                  <a:pos x="324" y="324"/>
                </a:cxn>
                <a:cxn ang="0">
                  <a:pos x="5444" y="324"/>
                </a:cxn>
                <a:cxn ang="0">
                  <a:pos x="5444" y="4004"/>
                </a:cxn>
              </a:cxnLst>
              <a:rect l="T0" t="T1" r="T2" b="T3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E5E9DA7A-B47C-4864-A47C-D9E96A9CE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2" r:id="rId5"/>
    <p:sldLayoutId id="2147483751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lychevoy42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баннер 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775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229600" cy="5048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500" smtClean="0">
                <a:solidFill>
                  <a:srgbClr val="66FF33"/>
                </a:solidFill>
                <a:latin typeface="Times New Roman" pitchFamily="18" charset="0"/>
              </a:rPr>
              <a:t>Расходы Кызыл – Шорского сельского поселения</a:t>
            </a:r>
            <a:br>
              <a:rPr lang="ru-RU" altLang="ru-RU" sz="250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altLang="ru-RU" sz="2500" smtClean="0">
                <a:solidFill>
                  <a:srgbClr val="66FF33"/>
                </a:solidFill>
                <a:latin typeface="Times New Roman" pitchFamily="18" charset="0"/>
              </a:rPr>
              <a:t> за 2015 г.</a:t>
            </a:r>
          </a:p>
        </p:txBody>
      </p:sp>
      <p:graphicFrame>
        <p:nvGraphicFramePr>
          <p:cNvPr id="31805" name="Group 61"/>
          <p:cNvGraphicFramePr>
            <a:graphicFrameLocks noGrp="1"/>
          </p:cNvGraphicFramePr>
          <p:nvPr/>
        </p:nvGraphicFramePr>
        <p:xfrm>
          <a:off x="539750" y="2492375"/>
          <a:ext cx="7993063" cy="3683000"/>
        </p:xfrm>
        <a:graphic>
          <a:graphicData uri="http://schemas.openxmlformats.org/drawingml/2006/table">
            <a:tbl>
              <a:tblPr/>
              <a:tblGrid>
                <a:gridCol w="4621213"/>
                <a:gridCol w="1914525"/>
                <a:gridCol w="1457325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2349673,78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763118,70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внутреннего долга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Благоустройство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348762,20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Муниципальная программа «Возрождение и развитие коренного (шорского) народа на 2014-2016г.г.»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250333,90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3773088,5862,2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80400" cy="881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66FF33"/>
                </a:solidFill>
                <a:latin typeface="Times New Roman" pitchFamily="18" charset="0"/>
              </a:rPr>
              <a:t>Перечень муниципальных целевых программ</a:t>
            </a:r>
            <a:r>
              <a:rPr lang="ru-RU" altLang="ru-RU" sz="2200" dirty="0" smtClean="0">
                <a:solidFill>
                  <a:srgbClr val="66FF33"/>
                </a:solidFill>
                <a:latin typeface="Times New Roman" pitchFamily="18" charset="0"/>
              </a:rPr>
              <a:t/>
            </a:r>
            <a:br>
              <a:rPr lang="ru-RU" altLang="ru-RU" sz="2200" dirty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rgbClr val="66FF33"/>
                </a:solidFill>
                <a:latin typeface="Times New Roman" pitchFamily="18" charset="0"/>
              </a:rPr>
              <a:t>Кызыл – Шорского сельского поселения на 2016г.(за счет средств местного бюджета)</a:t>
            </a:r>
            <a:r>
              <a:rPr lang="en-US" alt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                              </a:t>
            </a:r>
            <a:r>
              <a:rPr lang="ru-RU" alt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                                          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graphicFrame>
        <p:nvGraphicFramePr>
          <p:cNvPr id="32818" name="Group 50"/>
          <p:cNvGraphicFramePr>
            <a:graphicFrameLocks noGrp="1"/>
          </p:cNvGraphicFramePr>
          <p:nvPr/>
        </p:nvGraphicFramePr>
        <p:xfrm>
          <a:off x="684213" y="2276475"/>
          <a:ext cx="7651750" cy="3529013"/>
        </p:xfrm>
        <a:graphic>
          <a:graphicData uri="http://schemas.openxmlformats.org/drawingml/2006/table">
            <a:tbl>
              <a:tblPr/>
              <a:tblGrid>
                <a:gridCol w="6575425"/>
                <a:gridCol w="10763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Мероприятия по благоустройству территорий поселений в рамках программы «Благоустройство»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Реконструкция, строительство сети автомобильных дорог местного значения и искусственных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Капитальный, текущий ремонт, содержание и обслуживание улечно – дорожной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деятельности Главы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Резервный фонд Администрации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Субвенции бюджетам субъектов РФ и муниципальных образований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Строительства и реконструкция объектов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улично-дорожной сети муниципального образования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«Кызыл – Шорского сельского поселения»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5"/>
          <p:cNvSpPr txBox="1">
            <a:spLocks noChangeArrowheads="1"/>
          </p:cNvSpPr>
          <p:nvPr/>
        </p:nvSpPr>
        <p:spPr bwMode="auto">
          <a:xfrm>
            <a:off x="677863" y="249237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Брошюра подготовлена: специалистом по Финансово – экономическим вопросам Кызыл – Шорского сельского поселения</a:t>
            </a:r>
          </a:p>
        </p:txBody>
      </p:sp>
      <p:sp>
        <p:nvSpPr>
          <p:cNvPr id="33795" name="Прямоугольник 21"/>
          <p:cNvSpPr>
            <a:spLocks noChangeArrowheads="1"/>
          </p:cNvSpPr>
          <p:nvPr/>
        </p:nvSpPr>
        <p:spPr bwMode="auto">
          <a:xfrm>
            <a:off x="682625" y="3284538"/>
            <a:ext cx="7500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Адрес:</a:t>
            </a:r>
            <a:r>
              <a:rPr lang="ru-RU" sz="1800"/>
              <a:t> 652983, Кемеровская обл., Таштагольский район, ул. Мира, 22</a:t>
            </a:r>
          </a:p>
          <a:p>
            <a:r>
              <a:rPr lang="ru-RU" sz="1800" b="1"/>
              <a:t>Электронная почта : </a:t>
            </a:r>
            <a:r>
              <a:rPr lang="en-US" sz="1800" b="1">
                <a:hlinkClick r:id="rId3"/>
              </a:rPr>
              <a:t>Klychevoy42@mail.ru</a:t>
            </a:r>
            <a:r>
              <a:rPr lang="ru-RU" sz="1800" b="1"/>
              <a:t>, </a:t>
            </a:r>
            <a:r>
              <a:rPr lang="en-US" sz="1800" b="1"/>
              <a:t>kizilshor@rambler.ru</a:t>
            </a:r>
            <a:endParaRPr lang="ru-RU" sz="1800" b="1"/>
          </a:p>
          <a:p>
            <a:r>
              <a:rPr lang="ru-RU" sz="1800" b="1"/>
              <a:t>Телефон приемной:</a:t>
            </a:r>
            <a:r>
              <a:rPr lang="ru-RU" sz="1800"/>
              <a:t> (</a:t>
            </a:r>
            <a:r>
              <a:rPr lang="en-US" sz="1800"/>
              <a:t>838473</a:t>
            </a:r>
            <a:r>
              <a:rPr lang="ru-RU" sz="1800"/>
              <a:t>) </a:t>
            </a:r>
            <a:r>
              <a:rPr lang="en-US" sz="1800"/>
              <a:t>3-3</a:t>
            </a:r>
            <a:r>
              <a:rPr lang="ru-RU" sz="1800"/>
              <a:t>8</a:t>
            </a:r>
            <a:r>
              <a:rPr lang="en-US" sz="1800"/>
              <a:t>-</a:t>
            </a:r>
            <a:r>
              <a:rPr lang="ru-RU" sz="1800"/>
              <a:t>40</a:t>
            </a:r>
          </a:p>
          <a:p>
            <a:r>
              <a:rPr lang="ru-RU" sz="1800" b="1"/>
              <a:t>Режим работы:</a:t>
            </a:r>
            <a:endParaRPr lang="ru-RU" sz="1800"/>
          </a:p>
          <a:p>
            <a:r>
              <a:rPr lang="ru-RU" sz="1800"/>
              <a:t>Понедельник - пятница с </a:t>
            </a:r>
            <a:r>
              <a:rPr lang="en-US" sz="1800"/>
              <a:t>8</a:t>
            </a:r>
            <a:r>
              <a:rPr lang="ru-RU" sz="1800"/>
              <a:t>:</a:t>
            </a:r>
            <a:r>
              <a:rPr lang="en-US" sz="1800"/>
              <a:t>30</a:t>
            </a:r>
            <a:r>
              <a:rPr lang="ru-RU" sz="1800"/>
              <a:t> до 1</a:t>
            </a:r>
            <a:r>
              <a:rPr lang="en-US" sz="1800"/>
              <a:t>7</a:t>
            </a:r>
            <a:r>
              <a:rPr lang="ru-RU" sz="1800"/>
              <a:t>:</a:t>
            </a:r>
            <a:r>
              <a:rPr lang="en-US" sz="1800"/>
              <a:t>3</a:t>
            </a:r>
            <a:r>
              <a:rPr lang="ru-RU" sz="1800"/>
              <a:t>0.</a:t>
            </a:r>
          </a:p>
          <a:p>
            <a:r>
              <a:rPr lang="ru-RU" sz="1800"/>
              <a:t>Перерыв с 1</a:t>
            </a:r>
            <a:r>
              <a:rPr lang="en-US" sz="1800"/>
              <a:t>2</a:t>
            </a:r>
            <a:r>
              <a:rPr lang="ru-RU" sz="1800"/>
              <a:t>:</a:t>
            </a:r>
            <a:r>
              <a:rPr lang="en-US" sz="1800"/>
              <a:t>3</a:t>
            </a:r>
            <a:r>
              <a:rPr lang="ru-RU" sz="1800"/>
              <a:t>0 до 1</a:t>
            </a:r>
            <a:r>
              <a:rPr lang="en-US" sz="1800"/>
              <a:t>3</a:t>
            </a:r>
            <a:r>
              <a:rPr lang="ru-RU" sz="1800"/>
              <a:t>:</a:t>
            </a:r>
            <a:r>
              <a:rPr lang="en-US" sz="1800"/>
              <a:t>3</a:t>
            </a:r>
            <a:r>
              <a:rPr lang="ru-RU" sz="1800"/>
              <a:t>0</a:t>
            </a:r>
          </a:p>
          <a:p>
            <a:r>
              <a:rPr lang="ru-RU" sz="1800"/>
              <a:t>Выходные дни: суббота, воскресенье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116013" y="692150"/>
            <a:ext cx="4176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FF33"/>
                </a:solidFill>
                <a:latin typeface="Arial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21605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66FF33"/>
                </a:solidFill>
                <a:latin typeface="Times New Roman" pitchFamily="18" charset="0"/>
              </a:rPr>
              <a:t>ОТЧЕТ БЮДЖЕТА  КЫЗЫЛ – ШОРСКОГО СЕЛЬСКОГО ПОСЕЛЕНИЯ   ЗА 2015</a:t>
            </a:r>
            <a:r>
              <a:rPr lang="en-US" sz="3200" smtClean="0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rgbClr val="66FF33"/>
                </a:solidFill>
                <a:latin typeface="Times New Roman" pitchFamily="18" charset="0"/>
              </a:rPr>
              <a:t>ГОД</a:t>
            </a:r>
            <a:r>
              <a:rPr lang="ru-RU" sz="2400" smtClean="0">
                <a:solidFill>
                  <a:srgbClr val="66FF33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66FF33"/>
                </a:solidFill>
                <a:latin typeface="Times New Roman" pitchFamily="18" charset="0"/>
              </a:rPr>
            </a:br>
            <a:endParaRPr lang="ru-RU" sz="2400" smtClean="0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0161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ЗА 2015 ГОД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852738"/>
            <a:ext cx="8229600" cy="38893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Численность населения – 911 чел.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Работы выполненные по виду деятельности «Строительство» -  830 тыс.руб.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Среднемесячная з/плата – 8 000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руб.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Уровень безработицы – 0,5</a:t>
            </a:r>
            <a:r>
              <a:rPr lang="en-US" sz="2000" smtClean="0">
                <a:latin typeface="Times New Roman" pitchFamily="18" charset="0"/>
              </a:rPr>
              <a:t> %</a:t>
            </a: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smtClean="0">
                <a:latin typeface="Times New Roman" pitchFamily="18" charset="0"/>
              </a:rPr>
              <a:t>(финансовое управление по Кызыл – Шорскому сельскому поселению) и представление проекта бюджета (Глава Кызыл – Шорского сельского поселения);</a:t>
            </a:r>
          </a:p>
          <a:p>
            <a:pPr eaLnBrk="1" hangingPunct="1"/>
            <a:r>
              <a:rPr lang="ru-RU" sz="160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smtClean="0">
                <a:latin typeface="Times New Roman" pitchFamily="18" charset="0"/>
              </a:rPr>
              <a:t>проекта бюджета (Совет народных депутатов Кызыл – Шорского сельского поселения);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</a:rPr>
              <a:t>Бюджет Кызыл – Шорского сельского поселения рассматривается в двух чтениях (Совет народных депутатов Кызыл – Шорского сельского поселения);</a:t>
            </a:r>
          </a:p>
          <a:p>
            <a:pPr eaLnBrk="1" hangingPunct="1"/>
            <a:r>
              <a:rPr lang="ru-RU" sz="160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smtClean="0">
                <a:latin typeface="Times New Roman" pitchFamily="18" charset="0"/>
              </a:rPr>
              <a:t> решения о бюджете (Глава Кызыл – Шорского сельского поселения, председатель Совета народных депутатов Кызыл – Шорского сельского поселения);</a:t>
            </a:r>
          </a:p>
          <a:p>
            <a:pPr eaLnBrk="1" hangingPunct="1"/>
            <a:r>
              <a:rPr lang="ru-RU" sz="160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smtClean="0">
                <a:latin typeface="Times New Roman" pitchFamily="18" charset="0"/>
              </a:rPr>
              <a:t>  в решение о поселковом бюджете;</a:t>
            </a:r>
          </a:p>
          <a:p>
            <a:pPr eaLnBrk="1" hangingPunct="1"/>
            <a:r>
              <a:rPr lang="ru-RU" sz="160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smtClean="0">
                <a:latin typeface="Times New Roman" pitchFamily="18" charset="0"/>
              </a:rPr>
              <a:t>поселкового бюджета.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>
          <a:xfrm>
            <a:off x="865188" y="1125538"/>
            <a:ext cx="6326187" cy="4937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  <a:r>
              <a:rPr lang="ru-RU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4954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66FF33"/>
                </a:solidFill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2016125"/>
          </a:xfrm>
        </p:spPr>
        <p:txBody>
          <a:bodyPr/>
          <a:lstStyle/>
          <a:p>
            <a:pPr eaLnBrk="1" hangingPunct="1"/>
            <a:r>
              <a:rPr lang="ru-RU" sz="2000" u="sng" smtClean="0">
                <a:latin typeface="Times New Roman" pitchFamily="18" charset="0"/>
              </a:rPr>
              <a:t>Бюджет </a:t>
            </a:r>
            <a:r>
              <a:rPr lang="ru-RU" sz="2000" smtClean="0"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latin typeface="Times New Roman" pitchFamily="18" charset="0"/>
              </a:rPr>
              <a:t>.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4579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08500"/>
            <a:ext cx="3887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508500"/>
            <a:ext cx="4464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3325813"/>
          <a:ext cx="6786610" cy="142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603" name="Группа 40"/>
          <p:cNvGrpSpPr>
            <a:grpSpLocks/>
          </p:cNvGrpSpPr>
          <p:nvPr/>
        </p:nvGrpSpPr>
        <p:grpSpPr bwMode="auto">
          <a:xfrm>
            <a:off x="1928813" y="4941888"/>
            <a:ext cx="6429375" cy="136683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213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5606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8175"/>
              <a:ext cx="571504" cy="428213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5608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23850" y="692150"/>
            <a:ext cx="8315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66FF33"/>
                </a:solidFill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770063"/>
            <a:ext cx="7500937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0063"/>
            <a:ext cx="1143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14438" y="3344863"/>
            <a:ext cx="1928812" cy="67945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360738"/>
            <a:ext cx="2143125" cy="6635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360738"/>
            <a:ext cx="2357438" cy="66357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26630" name="Группа 21"/>
          <p:cNvGrpSpPr>
            <a:grpSpLocks/>
          </p:cNvGrpSpPr>
          <p:nvPr/>
        </p:nvGrpSpPr>
        <p:grpSpPr bwMode="auto">
          <a:xfrm>
            <a:off x="2286000" y="3106738"/>
            <a:ext cx="5646738" cy="233362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46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50" y="2178438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8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8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1" name="Группа 27"/>
          <p:cNvGrpSpPr>
            <a:grpSpLocks/>
          </p:cNvGrpSpPr>
          <p:nvPr/>
        </p:nvGrpSpPr>
        <p:grpSpPr bwMode="auto">
          <a:xfrm rot="-5400000">
            <a:off x="-373856" y="5080794"/>
            <a:ext cx="2936875" cy="1889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95225" y="2071678"/>
              <a:ext cx="5642933" cy="180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9197" y="2177706"/>
              <a:ext cx="215108" cy="305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61935" y="2177707"/>
              <a:ext cx="215108" cy="305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32130" y="2177707"/>
              <a:ext cx="215108" cy="305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2" name="Группа 32"/>
          <p:cNvGrpSpPr>
            <a:grpSpLocks/>
          </p:cNvGrpSpPr>
          <p:nvPr/>
        </p:nvGrpSpPr>
        <p:grpSpPr bwMode="auto">
          <a:xfrm rot="-5400000">
            <a:off x="2279651" y="5080000"/>
            <a:ext cx="2927350" cy="200025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95304" y="2071677"/>
              <a:ext cx="5642923" cy="170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9281" y="2177700"/>
              <a:ext cx="215108" cy="306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61204" y="2177700"/>
              <a:ext cx="215108" cy="306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32203" y="2177701"/>
              <a:ext cx="215108" cy="306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3" name="Группа 37"/>
          <p:cNvGrpSpPr>
            <a:grpSpLocks/>
          </p:cNvGrpSpPr>
          <p:nvPr/>
        </p:nvGrpSpPr>
        <p:grpSpPr bwMode="auto">
          <a:xfrm rot="-5400000">
            <a:off x="4991894" y="5082382"/>
            <a:ext cx="2927350" cy="195262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8563" y="2071678"/>
              <a:ext cx="5642923" cy="174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71785" y="2164584"/>
              <a:ext cx="213360" cy="306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7683" y="2178358"/>
              <a:ext cx="21336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14707" y="2176827"/>
              <a:ext cx="213360" cy="306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4221163"/>
            <a:ext cx="2000250" cy="24034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4221163"/>
            <a:ext cx="2143125" cy="24034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4221163"/>
            <a:ext cx="2357438" cy="24034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433638"/>
            <a:ext cx="7500937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26638" name="Прямоугольник 2"/>
          <p:cNvSpPr>
            <a:spLocks noChangeArrowheads="1"/>
          </p:cNvSpPr>
          <p:nvPr/>
        </p:nvSpPr>
        <p:spPr bwMode="auto">
          <a:xfrm>
            <a:off x="1624013" y="739775"/>
            <a:ext cx="315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>
                <a:solidFill>
                  <a:srgbClr val="FF0066"/>
                </a:solidFill>
              </a:rPr>
              <a:t>Доходы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720725"/>
            <a:ext cx="8229600" cy="90805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Доходы бюджета МО «Кызыл – Шорского сельского поселения»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>поступившие в 2015г.</a:t>
            </a:r>
          </a:p>
        </p:txBody>
      </p:sp>
      <p:pic>
        <p:nvPicPr>
          <p:cNvPr id="28674" name="Picture 77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613" y="2205038"/>
            <a:ext cx="31670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8" descr="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4581525"/>
            <a:ext cx="3097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37" name="Group 65"/>
          <p:cNvGraphicFramePr>
            <a:graphicFrameLocks noGrp="1"/>
          </p:cNvGraphicFramePr>
          <p:nvPr/>
        </p:nvGraphicFramePr>
        <p:xfrm>
          <a:off x="395288" y="2205038"/>
          <a:ext cx="5113337" cy="5505450"/>
        </p:xfrm>
        <a:graphic>
          <a:graphicData uri="http://schemas.openxmlformats.org/drawingml/2006/table">
            <a:tbl>
              <a:tblPr/>
              <a:tblGrid>
                <a:gridCol w="3948112"/>
                <a:gridCol w="1165225"/>
              </a:tblGrid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725095,65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24617,27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уплаты акцизов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689718,64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7646,91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3112,83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3117487,82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Дотация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2820287,82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236000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3842583,47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639904"/>
            <a:ext cx="6429420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FF33"/>
                </a:solidFill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2193925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" y="3306763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" y="3984625"/>
            <a:ext cx="5000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" y="4624388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325688"/>
            <a:ext cx="53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1263" y="3082925"/>
            <a:ext cx="571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474788" y="1350963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30288" y="2203450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49338" y="2757488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cs typeface="+mn-cs"/>
              </a:rPr>
              <a:t>Первичный воинский учет</a:t>
            </a:r>
            <a:endParaRPr lang="ru-RU" dirty="0">
              <a:solidFill>
                <a:srgbClr val="003300"/>
              </a:solidFill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7913" y="3311525"/>
            <a:ext cx="2500312" cy="611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3300"/>
                </a:solidFill>
                <a:cs typeface="+mn-cs"/>
              </a:rPr>
              <a:t>Пожарная безопасность, гражданская оборона, предупреждение </a:t>
            </a:r>
            <a:r>
              <a:rPr lang="ru-RU" sz="1200" dirty="0">
                <a:solidFill>
                  <a:srgbClr val="003300"/>
                </a:solidFill>
                <a:cs typeface="+mn-cs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82675" y="3973513"/>
            <a:ext cx="24479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3300"/>
                </a:solidFill>
                <a:cs typeface="+mn-cs"/>
              </a:rPr>
              <a:t>Национальная экономика</a:t>
            </a:r>
          </a:p>
        </p:txBody>
      </p:sp>
      <p:sp>
        <p:nvSpPr>
          <p:cNvPr id="29711" name="TextBox 64"/>
          <p:cNvSpPr txBox="1">
            <a:spLocks noChangeArrowheads="1"/>
          </p:cNvSpPr>
          <p:nvPr/>
        </p:nvSpPr>
        <p:spPr bwMode="auto">
          <a:xfrm>
            <a:off x="1077913" y="4624388"/>
            <a:ext cx="2500312" cy="457200"/>
          </a:xfrm>
          <a:prstGeom prst="rect">
            <a:avLst/>
          </a:prstGeom>
          <a:solidFill>
            <a:srgbClr val="FADA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</a:rPr>
              <a:t>Жилищно-коммунальное хозяйство</a:t>
            </a:r>
          </a:p>
        </p:txBody>
      </p:sp>
      <p:sp>
        <p:nvSpPr>
          <p:cNvPr id="29712" name="Прямоугольник 76"/>
          <p:cNvSpPr>
            <a:spLocks noChangeArrowheads="1"/>
          </p:cNvSpPr>
          <p:nvPr/>
        </p:nvSpPr>
        <p:spPr bwMode="auto">
          <a:xfrm>
            <a:off x="5537200" y="2317750"/>
            <a:ext cx="3071813" cy="457200"/>
          </a:xfrm>
          <a:prstGeom prst="rect">
            <a:avLst/>
          </a:prstGeom>
          <a:solidFill>
            <a:srgbClr val="D49E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</a:rPr>
              <a:t>Обслуживание государственного и </a:t>
            </a:r>
          </a:p>
          <a:p>
            <a:r>
              <a:rPr lang="ru-RU" sz="1200">
                <a:solidFill>
                  <a:srgbClr val="003300"/>
                </a:solidFill>
              </a:rPr>
              <a:t>муниципального долга</a:t>
            </a:r>
          </a:p>
        </p:txBody>
      </p:sp>
      <p:sp>
        <p:nvSpPr>
          <p:cNvPr id="29713" name="Прямоугольник 77"/>
          <p:cNvSpPr>
            <a:spLocks noChangeArrowheads="1"/>
          </p:cNvSpPr>
          <p:nvPr/>
        </p:nvSpPr>
        <p:spPr bwMode="auto">
          <a:xfrm>
            <a:off x="5592763" y="3082925"/>
            <a:ext cx="3143250" cy="6397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3300"/>
                </a:solidFill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971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9275" y="2746375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1034</TotalTime>
  <Words>581</Words>
  <Application>Microsoft Office PowerPoint</Application>
  <PresentationFormat>Экран (4:3)</PresentationFormat>
  <Paragraphs>127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Arial</vt:lpstr>
      <vt:lpstr>Century Gothic</vt:lpstr>
      <vt:lpstr>Wingdings 3</vt:lpstr>
      <vt:lpstr>Calibri</vt:lpstr>
      <vt:lpstr>Times New Roman</vt:lpstr>
      <vt:lpstr>Wingdings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Слайд 1</vt:lpstr>
      <vt:lpstr>ОТЧЕТ БЮДЖЕТА  КЫЗЫЛ – ШОРСКОГО СЕЛЬСКОГО ПОСЕЛЕНИЯ   ЗА 2015 ГОД </vt:lpstr>
      <vt:lpstr>ОСНОВНЫЕ СОЦИАЛЬНО-ЭКОНОМИЧЕСКИЕ ПОКАЗАТЕЛИ ЗА 2015 ГОД</vt:lpstr>
      <vt:lpstr>Бюджетный процесс состоит из следующих этапов: </vt:lpstr>
      <vt:lpstr>Что такое бюджет?</vt:lpstr>
      <vt:lpstr>Слайд 6</vt:lpstr>
      <vt:lpstr>Слайд 7</vt:lpstr>
      <vt:lpstr>Доходы бюджета МО «Кызыл – Шорского сельского поселения» поступившие в 2015г.</vt:lpstr>
      <vt:lpstr>Слайд 9</vt:lpstr>
      <vt:lpstr>Расходы Кызыл – Шорского сельского поселения  за 2015 г.</vt:lpstr>
      <vt:lpstr>Перечень муниципальных целевых программ Кызыл – Шорского сельского поселения на 2016г.(за счет средств местного бюджета)                                                                        </vt:lpstr>
      <vt:lpstr>Слайд 12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123</cp:revision>
  <dcterms:created xsi:type="dcterms:W3CDTF">2015-05-27T07:54:06Z</dcterms:created>
  <dcterms:modified xsi:type="dcterms:W3CDTF">2016-04-17T13:47:34Z</dcterms:modified>
</cp:coreProperties>
</file>