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3" r:id="rId3"/>
  </p:sldMasterIdLst>
  <p:notesMasterIdLst>
    <p:notesMasterId r:id="rId14"/>
  </p:notesMasterIdLst>
  <p:handoutMasterIdLst>
    <p:handoutMasterId r:id="rId15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Free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C56EE8-258B-432D-AF71-DB994CF2C572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18"/>
                <a:ea typeface="Noto Sans CJK SC" pitchFamily="2"/>
                <a:cs typeface="FreeSans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Free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1CE6EC3-2FFE-4577-A236-B1DD76D6A944}" type="slidenum">
              <a:t>‹#›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9807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defRPr>
            </a:lvl1pPr>
          </a:lstStyle>
          <a:p>
            <a:pPr lvl="0"/>
            <a:fld id="{F328A31A-7B29-42E6-B38F-6C4ACEE3B0EE}" type="datetime1">
              <a:rPr lang="ru-RU"/>
              <a:pPr lvl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17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5" name="Заметки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641"/>
            <a:ext cx="5486400" cy="36003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Tahoma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defRPr>
            </a:lvl1pPr>
          </a:lstStyle>
          <a:p>
            <a:pPr lvl="0"/>
            <a:fld id="{EEB101C7-180A-4756-A801-940D49058C6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4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FreeSans" pitchFamily="2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FreeSans" pitchFamily="2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FreeSans" pitchFamily="2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FreeSans" pitchFamily="2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Calibri" pitchFamily="18"/>
        <a:ea typeface="Noto Sans CJK SC" pitchFamily="2"/>
        <a:cs typeface="FreeSans" pitchFamily="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4F9D77-5433-425D-B359-1965B4BEF844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BB67EF-543C-4E8B-BEBC-B9D75527434B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 txBox="1"/>
          <p:nvPr/>
        </p:nvSpPr>
        <p:spPr>
          <a:xfrm>
            <a:off x="3884755" y="8685364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C16D45F-3A3B-4385-9C1D-1233746BB610}" type="slidenum">
              <a:t>2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19D7262-BCB5-4E79-B3F6-E3DB2816B53A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C05AE6-631B-45B1-9B4F-C6DC4206CFF9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674949-B2EC-4200-A657-CB4785541828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70A08C-2A4D-4440-BA96-2F191A1C99ED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795979F-51C6-4059-9E89-699FB8EA600B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50C44B-6480-4F84-B107-34E889D0F489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 txBox="1"/>
          <p:nvPr/>
        </p:nvSpPr>
        <p:spPr>
          <a:xfrm>
            <a:off x="3884755" y="0"/>
            <a:ext cx="2971800" cy="458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E6387AA-0B4E-45D3-B6E3-576E8B53BFF7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08.09.2026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Tahoma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099"/>
          </a:xfrm>
          <a:solidFill>
            <a:srgbClr val="4472C4"/>
          </a:solidFill>
          <a:ln w="12600">
            <a:solidFill>
              <a:srgbClr val="2F528F"/>
            </a:solidFill>
            <a:prstDash val="solid"/>
            <a:miter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144181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58292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25359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956317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84433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F8C9052D-DE6E-43D9-BD57-14EC16DC5C7E}" type="slidenum">
              <a:t>‹#›</a:t>
            </a:fld>
            <a:endParaRPr lang="ru-RU"/>
          </a:p>
        </p:txBody>
      </p:sp>
      <p:sp>
        <p:nvSpPr>
          <p:cNvPr id="3" name="Рисунок 2"/>
          <p:cNvSpPr txBox="1">
            <a:spLocks noGrp="1"/>
          </p:cNvSpPr>
          <p:nvPr>
            <p:ph type="title"/>
          </p:nvPr>
        </p:nvSpPr>
        <p:spPr>
          <a:xfrm>
            <a:off x="428762" y="3128043"/>
            <a:ext cx="10344598" cy="23072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 sz="quarter" idx="4294967295"/>
          </p:nvPr>
        </p:nvSpPr>
        <p:spPr>
          <a:xfrm>
            <a:off x="428762" y="1014115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952280"/>
            <a:ext cx="4138921" cy="898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6634081" y="1952280"/>
            <a:ext cx="4138921" cy="898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7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  <p:sp>
        <p:nvSpPr>
          <p:cNvPr id="8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5582155"/>
            <a:ext cx="1847883" cy="2620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400" b="0" i="0" u="none" strike="noStrike" cap="none" spc="0" baseline="0">
                <a:solidFill>
                  <a:srgbClr val="AFABAB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Подпись к рисунку</a:t>
            </a:r>
          </a:p>
        </p:txBody>
      </p:sp>
    </p:spTree>
    <p:extLst>
      <p:ext uri="{BB962C8B-B14F-4D97-AF65-F5344CB8AC3E}">
        <p14:creationId xmlns:p14="http://schemas.microsoft.com/office/powerpoint/2010/main" val="399091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864767BE-6ABA-4858-8C44-787746C71BB0}" type="slidenum">
              <a:t>‹#›</a:t>
            </a:fld>
            <a:endParaRPr lang="ru-RU"/>
          </a:p>
        </p:txBody>
      </p:sp>
      <p:sp>
        <p:nvSpPr>
          <p:cNvPr id="3" name="Рисунок 2"/>
          <p:cNvSpPr txBox="1">
            <a:spLocks noGrp="1"/>
          </p:cNvSpPr>
          <p:nvPr>
            <p:ph type="title"/>
          </p:nvPr>
        </p:nvSpPr>
        <p:spPr>
          <a:xfrm>
            <a:off x="428762" y="3128043"/>
            <a:ext cx="4138921" cy="23072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952280"/>
            <a:ext cx="4138921" cy="898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6634081" y="1952280"/>
            <a:ext cx="4138921" cy="898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6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6634081" y="3117244"/>
            <a:ext cx="4138921" cy="23072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5582155"/>
            <a:ext cx="1847883" cy="2620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400" b="0" i="0" u="none" strike="noStrike" cap="none" spc="0" baseline="0">
                <a:solidFill>
                  <a:srgbClr val="AFABAB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Подпись к рисунку</a:t>
            </a:r>
          </a:p>
        </p:txBody>
      </p:sp>
      <p:sp>
        <p:nvSpPr>
          <p:cNvPr id="8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6634081" y="5582155"/>
            <a:ext cx="1847883" cy="2620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400" b="0" i="0" u="none" strike="noStrike" cap="none" spc="0" baseline="0">
                <a:solidFill>
                  <a:srgbClr val="AFABAB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Подпись к рисунку</a:t>
            </a:r>
          </a:p>
        </p:txBody>
      </p:sp>
      <p:sp>
        <p:nvSpPr>
          <p:cNvPr id="9" name="Заголовок 1"/>
          <p:cNvSpPr txBox="1">
            <a:spLocks noGrp="1"/>
          </p:cNvSpPr>
          <p:nvPr>
            <p:ph type="title" sz="quarter" idx="4294967295"/>
          </p:nvPr>
        </p:nvSpPr>
        <p:spPr>
          <a:xfrm>
            <a:off x="428762" y="1014115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36437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24087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8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ahoma" pitchFamily="2"/>
                <a:cs typeface="Tahoma" pitchFamily="2"/>
              </a:defRPr>
            </a:lvl1pPr>
          </a:lstStyle>
          <a:p>
            <a:pPr lvl="0"/>
            <a:fld id="{0CFC8F28-574C-46CC-9F2B-65395D42F43E}" type="slidenum">
              <a:t>‹#›</a:t>
            </a:fld>
            <a:endParaRPr lang="ru-RU"/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428762" y="956517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799639"/>
            <a:ext cx="3340074" cy="41014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5000762" y="1799639"/>
            <a:ext cx="3340074" cy="41014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588782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4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3A4A9149-8AEC-4800-B766-31EAF3AF5FFF}" type="slidenum">
              <a:t>‹#›</a:t>
            </a:fld>
            <a:endParaRPr lang="ru-RU"/>
          </a:p>
        </p:txBody>
      </p:sp>
      <p:sp>
        <p:nvSpPr>
          <p:cNvPr id="3" name="Рисунок 2"/>
          <p:cNvSpPr txBox="1">
            <a:spLocks noGrp="1"/>
          </p:cNvSpPr>
          <p:nvPr>
            <p:ph type="title"/>
          </p:nvPr>
        </p:nvSpPr>
        <p:spPr>
          <a:xfrm>
            <a:off x="428762" y="1154155"/>
            <a:ext cx="2009878" cy="18136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3221998"/>
            <a:ext cx="2009878" cy="24818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3161876" y="1154155"/>
            <a:ext cx="2009878" cy="18136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3161876" y="3221998"/>
            <a:ext cx="2009878" cy="24818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7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5900037" y="1154155"/>
            <a:ext cx="2009878" cy="18136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5900037" y="3221998"/>
            <a:ext cx="2009878" cy="24818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9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8763481" y="1154155"/>
            <a:ext cx="2009878" cy="18136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8763481" y="3221998"/>
            <a:ext cx="2009878" cy="24818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11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482141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A132DD4D-58B7-40EB-A910-99479DFDF09B}" type="slidenum">
              <a:t>‹#›</a:t>
            </a:fld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489557" y="1209595"/>
            <a:ext cx="2673723" cy="44387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8099279" y="1209595"/>
            <a:ext cx="2673723" cy="44387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428762" y="1209595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91327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6B94B594-82E4-42EE-98BB-2E74689120C2}" type="slidenum">
              <a:t>‹#›</a:t>
            </a:fld>
            <a:endParaRPr lang="ru-RU"/>
          </a:p>
        </p:txBody>
      </p:sp>
      <p:sp>
        <p:nvSpPr>
          <p:cNvPr id="3" name="Рисунок 2"/>
          <p:cNvSpPr txBox="1">
            <a:spLocks noGrp="1"/>
          </p:cNvSpPr>
          <p:nvPr>
            <p:ph type="title"/>
          </p:nvPr>
        </p:nvSpPr>
        <p:spPr>
          <a:xfrm>
            <a:off x="428762" y="2035801"/>
            <a:ext cx="4138921" cy="32058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 sz="quarter" idx="4294967295"/>
          </p:nvPr>
        </p:nvSpPr>
        <p:spPr>
          <a:xfrm>
            <a:off x="428762" y="1115997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</a:t>
            </a:r>
            <a:r>
              <a:rPr lang="en-US"/>
              <a:t>a</a:t>
            </a:r>
            <a:r>
              <a:rPr lang="ru-RU"/>
              <a:t> заголовка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5281556" y="2078998"/>
            <a:ext cx="5491438" cy="3657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5480282"/>
            <a:ext cx="1847883" cy="2620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400" b="0" i="0" u="none" strike="noStrike" cap="none" spc="0" baseline="0">
                <a:solidFill>
                  <a:srgbClr val="AFABAB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Подпись к рисунку</a:t>
            </a:r>
          </a:p>
        </p:txBody>
      </p:sp>
      <p:sp>
        <p:nvSpPr>
          <p:cNvPr id="7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14424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78233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B3DB011F-72FA-4597-9B63-5F99A1D7C10B}" type="slidenum">
              <a:t>‹#›</a:t>
            </a:fld>
            <a:endParaRPr lang="ru-RU"/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428762" y="858603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701360"/>
            <a:ext cx="5400720" cy="40633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36437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664691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A227C7E0-9458-4E62-AC4D-5F62463EEF4F}" type="slidenum">
              <a:t>‹#›</a:t>
            </a:fld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2402997"/>
            <a:ext cx="2562121" cy="24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74280" y="2402997"/>
            <a:ext cx="2562121" cy="24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8211238" y="2402997"/>
            <a:ext cx="2562121" cy="2438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868402"/>
            <a:ext cx="2562121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7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74280" y="1846082"/>
            <a:ext cx="2562121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8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8211238" y="1868402"/>
            <a:ext cx="2562121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Заголовок</a:t>
            </a:r>
          </a:p>
        </p:txBody>
      </p:sp>
      <p:sp>
        <p:nvSpPr>
          <p:cNvPr id="9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  <p:sp>
        <p:nvSpPr>
          <p:cNvPr id="10" name="Заголовок 9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89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A4522675-BFE1-4D0B-BD76-7E3C4F98661A}" type="slidenum">
              <a:t>‹#›</a:t>
            </a:fld>
            <a:endParaRPr lang="ru-RU"/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428762" y="975600"/>
            <a:ext cx="3340074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0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FreeSans" pitchFamily="2"/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818723"/>
            <a:ext cx="5400720" cy="40633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Основной текст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8287198" y="1582561"/>
            <a:ext cx="2486162" cy="11372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8287198" y="2961357"/>
            <a:ext cx="2486162" cy="2792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6563160" y="3837599"/>
            <a:ext cx="1441798" cy="18989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Рисунок 2"/>
          <p:cNvSpPr txBox="1">
            <a:spLocks noGrp="1"/>
          </p:cNvSpPr>
          <p:nvPr>
            <p:ph type="title" sz="quarter" idx="4294967295"/>
          </p:nvPr>
        </p:nvSpPr>
        <p:spPr>
          <a:xfrm>
            <a:off x="6591598" y="1582561"/>
            <a:ext cx="1441798" cy="19918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Noto Sans CJK SC" pitchFamily="2"/>
                <a:cs typeface="Free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82814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ариант_5f_слайда_5f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 txBox="1">
            <a:spLocks noGrp="1"/>
          </p:cNvSpPr>
          <p:nvPr>
            <p:ph type="sldNum" sz="quarter" idx="8"/>
          </p:nvPr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Tahoma" pitchFamily="2"/>
              </a:defRPr>
            </a:lvl1pPr>
          </a:lstStyle>
          <a:p>
            <a:pPr lvl="0"/>
            <a:fld id="{8A0B6063-BAFF-4D28-8ACB-67798D92C00D}" type="slidenum">
              <a:t>‹#›</a:t>
            </a:fld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36437"/>
            <a:ext cx="193356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2000" b="1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слайда</a:t>
            </a: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297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5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6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7" name="Заголовок 6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35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47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02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73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115" cy="6858000"/>
          </a:xfrm>
          <a:prstGeom prst="rect">
            <a:avLst/>
          </a:prstGeom>
          <a:solidFill>
            <a:srgbClr val="006BD6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" pitchFamily="2"/>
              <a:cs typeface="FreeSans" pitchFamily="2"/>
            </a:endParaRPr>
          </a:p>
        </p:txBody>
      </p:sp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65B2F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07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145284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65B2F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5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65B2F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51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65B2F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37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65B2F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FFFFFF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356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_5f_слайд_5f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одзаголовок 2"/>
          <p:cNvSpPr txBox="1"/>
          <p:nvPr/>
        </p:nvSpPr>
        <p:spPr>
          <a:xfrm>
            <a:off x="10842836" y="6379558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BFBFBF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  <p:sp>
        <p:nvSpPr>
          <p:cNvPr id="5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5744516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5317556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777596" y="4353120"/>
            <a:ext cx="6327721" cy="4705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0" u="none" strike="noStrike" kern="1200" cap="none" spc="0" baseline="0">
                <a:solidFill>
                  <a:srgbClr val="006BD6"/>
                </a:solidFill>
                <a:uFillTx/>
                <a:latin typeface="PT Astra Sans" pitchFamily="34"/>
                <a:ea typeface="PT Astra Sans" pitchFamily="34"/>
                <a:cs typeface="Inter Tight Light" pitchFamily="2"/>
              </a:rPr>
              <a:t>Спасибо за внимание!</a:t>
            </a:r>
          </a:p>
        </p:txBody>
      </p:sp>
      <p:sp>
        <p:nvSpPr>
          <p:cNvPr id="8" name="Заголовок 7"/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ru-RU" b="0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</a:defRPr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66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347143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2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599362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7193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21122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1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5179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_5f_слайд_5f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1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77596" y="1907639"/>
            <a:ext cx="4572000" cy="6314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ru-RU" sz="2800" b="1" i="0" u="none" strike="noStrike" cap="none" spc="0" baseline="0">
                <a:solidFill>
                  <a:srgbClr val="0082DD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 Semibold" pitchFamily="34"/>
              </a:defRPr>
            </a:lvl1pPr>
          </a:lstStyle>
          <a:p>
            <a:pPr lvl="0"/>
            <a:r>
              <a:rPr lang="ru-RU"/>
              <a:t>Тема презентации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sz="quarter" idx="4294967295"/>
          </p:nvPr>
        </p:nvSpPr>
        <p:spPr>
          <a:xfrm>
            <a:off x="777596" y="3169081"/>
            <a:ext cx="4572000" cy="3232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ru-RU" sz="1800" b="1" i="0" u="none" strike="noStrike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ФИО выступающего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96" y="681118"/>
            <a:ext cx="539276" cy="71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2"/>
          <p:cNvSpPr txBox="1">
            <a:spLocks noGrp="1"/>
          </p:cNvSpPr>
          <p:nvPr>
            <p:ph type="body" sz="quarter" idx="4294967295"/>
          </p:nvPr>
        </p:nvSpPr>
        <p:spPr>
          <a:xfrm>
            <a:off x="777596" y="2742121"/>
            <a:ext cx="1654204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SzPct val="45000"/>
              <a:buFont typeface="OpenSymbol"/>
              <a:buChar char="●"/>
              <a:tabLst/>
              <a:defRPr lang="ru-RU" sz="1800" b="0" i="0" u="none" strike="noStrike" cap="none" spc="0" baseline="0">
                <a:solidFill>
                  <a:srgbClr val="000000"/>
                </a:solidFill>
                <a:uFillTx/>
                <a:latin typeface="PT Astra Sans" pitchFamily="34"/>
                <a:ea typeface="PT Astra Sans" pitchFamily="34"/>
                <a:cs typeface="Segoe UI" pitchFamily="34"/>
              </a:defRPr>
            </a:lvl1pPr>
          </a:lstStyle>
          <a:p>
            <a:pPr lvl="0"/>
            <a:r>
              <a:rPr lang="ru-RU"/>
              <a:t>Должность</a:t>
            </a:r>
          </a:p>
        </p:txBody>
      </p:sp>
      <p:sp>
        <p:nvSpPr>
          <p:cNvPr id="7" name="Подзаголовок 2"/>
          <p:cNvSpPr txBox="1"/>
          <p:nvPr/>
        </p:nvSpPr>
        <p:spPr>
          <a:xfrm>
            <a:off x="10842836" y="580680"/>
            <a:ext cx="742319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>
                <a:solidFill>
                  <a:srgbClr val="0082DD"/>
                </a:solidFill>
                <a:uFillTx/>
                <a:latin typeface="Arial" pitchFamily="34"/>
                <a:ea typeface="Inter Tight Light" pitchFamily="2"/>
                <a:cs typeface="Arial" pitchFamily="34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454766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1294997" cy="61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541602" y="115196"/>
            <a:ext cx="378717" cy="5014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pn.gov.ru/upload/iblock/bdd/89ly9m49jwnqpexa5365l2er2jclstio/Federalnyy-zakon-ot-02.05.2006-N-59_FZ-_red.-ot-28.12.2024_-O-poryadke-rassmotreniya-obrashcheniy-grazhdan-Rossiyskoy-Federatsii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0" y="1700811"/>
            <a:ext cx="7104357" cy="1584179"/>
          </a:xfrm>
        </p:spPr>
        <p:txBody>
          <a:bodyPr anchorCtr="1"/>
          <a:lstStyle/>
          <a:p>
            <a:pPr lvl="0" algn="ctr" hangingPunct="0"/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/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>Результаты рассмотрения обращений граждан</a:t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>на территории муниципального образования – Таштагольский муниципальный округ </a:t>
            </a:r>
            <a:br>
              <a:rPr lang="ru-RU" sz="2400">
                <a:latin typeface="Times New Roman" pitchFamily="18"/>
                <a:cs typeface="Times New Roman" pitchFamily="18"/>
              </a:rPr>
            </a:br>
            <a:r>
              <a:rPr lang="ru-RU" sz="2400">
                <a:latin typeface="Times New Roman" pitchFamily="18"/>
                <a:cs typeface="Times New Roman" pitchFamily="18"/>
              </a:rPr>
              <a:t>за первое полугодие 2026 года</a:t>
            </a:r>
          </a:p>
        </p:txBody>
      </p:sp>
      <p:pic>
        <p:nvPicPr>
          <p:cNvPr id="3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5401" y="620685"/>
            <a:ext cx="720080" cy="93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8034" y="662665"/>
            <a:ext cx="720080" cy="93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591" y="3090059"/>
            <a:ext cx="3796405" cy="376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1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13">
            <a:off x="-86878" y="2906649"/>
            <a:ext cx="3984342" cy="37963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64615" y="2376013"/>
            <a:ext cx="5223098" cy="523795"/>
          </a:xfrm>
        </p:spPr>
        <p:txBody>
          <a:bodyPr anchorCtr="1"/>
          <a:lstStyle/>
          <a:p>
            <a:pPr lvl="0" algn="ctr"/>
            <a:r>
              <a:rPr lang="ru-RU" sz="2800">
                <a:latin typeface="Liberation Sans" pitchFamily="18"/>
              </a:rPr>
              <a:t>764 обращения</a:t>
            </a:r>
            <a:endParaRPr lang="ru-RU" sz="2800"/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7021192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kern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Times New Roman" pitchFamily="18"/>
                <a:cs typeface="Times New Roman" pitchFamily="18"/>
              </a:rPr>
              <a:t>О поступивших за первое полугодие 2026г.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ker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0" y="1556793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Times New Roman" pitchFamily="18"/>
                <a:ea typeface="PT Astra Sans" pitchFamily="34"/>
                <a:cs typeface="Times New Roman" pitchFamily="18"/>
              </a:rPr>
              <a:t>Первое полугодие 2026г.</a:t>
            </a:r>
          </a:p>
        </p:txBody>
      </p:sp>
      <p:sp>
        <p:nvSpPr>
          <p:cNvPr id="7" name="Заголовок 1"/>
          <p:cNvSpPr txBox="1"/>
          <p:nvPr/>
        </p:nvSpPr>
        <p:spPr>
          <a:xfrm>
            <a:off x="4871868" y="1556793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Times New Roman" pitchFamily="18"/>
                <a:ea typeface="PT Astra Sans" pitchFamily="34"/>
                <a:cs typeface="Times New Roman" pitchFamily="18"/>
              </a:rPr>
              <a:t>Первое полугодие 2025 г.</a:t>
            </a:r>
          </a:p>
        </p:txBody>
      </p:sp>
      <p:sp>
        <p:nvSpPr>
          <p:cNvPr id="8" name="Заголовок 1"/>
          <p:cNvSpPr txBox="1"/>
          <p:nvPr/>
        </p:nvSpPr>
        <p:spPr>
          <a:xfrm>
            <a:off x="428762" y="3021726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PT Astra Sans" pitchFamily="34"/>
                <a:cs typeface="FreeSans" pitchFamily="2"/>
              </a:rPr>
              <a:t>824 вопроса</a:t>
            </a:r>
            <a:endParaRPr lang="ru-RU" sz="2800" b="1" i="0" u="none" strike="noStrike" kern="1200" cap="none" spc="0" baseline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uFillTx/>
              <a:latin typeface="PT Astra Sans" pitchFamily="34"/>
              <a:ea typeface="PT Astra Sans" pitchFamily="34"/>
              <a:cs typeface="FreeSans" pitchFamily="2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4799859" y="2348883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PT Astra Sans" pitchFamily="34"/>
                <a:cs typeface="FreeSans" pitchFamily="2"/>
              </a:rPr>
              <a:t>557 обращения</a:t>
            </a:r>
            <a:endParaRPr lang="ru-RU" sz="2800" b="1" i="0" u="none" strike="noStrike" kern="1200" cap="none" spc="0" baseline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uFillTx/>
              <a:latin typeface="PT Astra Sans" pitchFamily="34"/>
              <a:ea typeface="PT Astra Sans" pitchFamily="34"/>
              <a:cs typeface="FreeSans" pitchFamily="2"/>
            </a:endParaRPr>
          </a:p>
        </p:txBody>
      </p:sp>
      <p:sp>
        <p:nvSpPr>
          <p:cNvPr id="10" name="Заголовок 1"/>
          <p:cNvSpPr txBox="1"/>
          <p:nvPr/>
        </p:nvSpPr>
        <p:spPr>
          <a:xfrm>
            <a:off x="4799859" y="3068964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PT Astra Sans" pitchFamily="34"/>
                <a:cs typeface="FreeSans" pitchFamily="2"/>
              </a:rPr>
              <a:t>619 вопросов</a:t>
            </a:r>
            <a:endParaRPr lang="ru-RU" sz="2800" b="1" i="0" u="none" strike="noStrike" kern="1200" cap="none" spc="0" baseline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uFillTx/>
              <a:latin typeface="PT Astra Sans" pitchFamily="34"/>
              <a:ea typeface="PT Astra Sans" pitchFamily="34"/>
              <a:cs typeface="FreeSans" pitchFamily="2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2855643" y="3861044"/>
            <a:ext cx="5223098" cy="523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PT Astra Sans" pitchFamily="34"/>
                <a:cs typeface="FreeSans" pitchFamily="2"/>
              </a:rPr>
              <a:t>Рост на 37%</a:t>
            </a:r>
            <a:endParaRPr lang="ru-RU" sz="2800" b="1" i="0" u="none" strike="noStrike" kern="1200" cap="none" spc="0" baseline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uFillTx/>
              <a:latin typeface="PT Astra Sans" pitchFamily="34"/>
              <a:ea typeface="PT Astra Sans" pitchFamily="34"/>
              <a:cs typeface="FreeSans" pitchFamily="2"/>
            </a:endParaRPr>
          </a:p>
        </p:txBody>
      </p:sp>
      <p:pic>
        <p:nvPicPr>
          <p:cNvPr id="12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348627" y="48902"/>
            <a:ext cx="720080" cy="93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/>
          <p:nvPr/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  <p:sp>
        <p:nvSpPr>
          <p:cNvPr id="3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Количество вопросов</a:t>
            </a:r>
          </a:p>
        </p:txBody>
      </p:sp>
      <p:pic>
        <p:nvPicPr>
          <p:cNvPr id="4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13" cy="3485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/>
          <p:nvPr/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  <p:sp>
        <p:nvSpPr>
          <p:cNvPr id="3" name="Текст 4"/>
          <p:cNvSpPr txBox="1">
            <a:spLocks noGrp="1"/>
          </p:cNvSpPr>
          <p:nvPr>
            <p:ph type="body" sz="quarter" idx="4294967295"/>
          </p:nvPr>
        </p:nvSpPr>
        <p:spPr>
          <a:xfrm>
            <a:off x="479374" y="1916829"/>
            <a:ext cx="5259573" cy="39842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Жилищно-коммунальная сфера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Социальное обеспечение и социальное страхование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Хозяйственная деятельность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Природные ресурсы и охрана окружающей среды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Оборона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Основы государственного управления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Здравоохранение. Физическая культура и спорт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18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Конституционный строй</a:t>
            </a:r>
          </a:p>
          <a:p>
            <a:pPr marL="107999" lvl="0" indent="0" hangingPunct="0">
              <a:lnSpc>
                <a:spcPct val="100000"/>
              </a:lnSpc>
              <a:spcBef>
                <a:spcPts val="1415"/>
              </a:spcBef>
              <a:buNone/>
            </a:pPr>
            <a:endParaRPr lang="ru-RU" sz="2000" i="1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ans" pitchFamily="18"/>
            </a:endParaRPr>
          </a:p>
          <a:p>
            <a:pPr marL="431999" lvl="0" indent="-323999" algn="r" hangingPunct="0">
              <a:lnSpc>
                <a:spcPct val="100000"/>
              </a:lnSpc>
              <a:spcBef>
                <a:spcPts val="1415"/>
              </a:spcBef>
              <a:buNone/>
            </a:pPr>
            <a:endParaRPr lang="ru-RU" sz="2000" i="1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ans" pitchFamily="18"/>
            </a:endParaRPr>
          </a:p>
        </p:txBody>
      </p:sp>
      <p:sp>
        <p:nvSpPr>
          <p:cNvPr id="4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20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Темы обращений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4294967295"/>
          </p:nvPr>
        </p:nvSpPr>
        <p:spPr>
          <a:xfrm>
            <a:off x="6179131" y="1930837"/>
            <a:ext cx="5259573" cy="39842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r>
              <a:rPr lang="ru-RU" sz="2000" i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Безопасность и охрана правопорядка</a:t>
            </a:r>
          </a:p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SzPct val="100000"/>
              <a:buFont typeface="Arial" pitchFamily="34"/>
            </a:pPr>
            <a:endParaRPr lang="ru-RU" sz="2000" i="1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ans" pitchFamily="18"/>
            </a:endParaRPr>
          </a:p>
          <a:p>
            <a:pPr marL="431999" lvl="0" indent="-323999" algn="r" hangingPunct="0">
              <a:lnSpc>
                <a:spcPct val="100000"/>
              </a:lnSpc>
              <a:spcBef>
                <a:spcPts val="1415"/>
              </a:spcBef>
              <a:buNone/>
            </a:pPr>
            <a:endParaRPr lang="ru-RU" sz="2000" i="1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ans" pitchFamily="18"/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6024021" y="1011628"/>
            <a:ext cx="4900882" cy="7442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sng" strike="noStrike" kern="1200" cap="none" spc="0" baseline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uFillTx/>
                <a:latin typeface="Liberation Sans" pitchFamily="18"/>
                <a:ea typeface="PT Astra Sans" pitchFamily="34"/>
                <a:cs typeface="FreeSans" pitchFamily="2"/>
              </a:rPr>
              <a:t>Уменьшилось число вопросов</a:t>
            </a:r>
          </a:p>
        </p:txBody>
      </p:sp>
      <p:sp>
        <p:nvSpPr>
          <p:cNvPr id="7" name="Заголовок 8"/>
          <p:cNvSpPr txBox="1">
            <a:spLocks noGrp="1"/>
          </p:cNvSpPr>
          <p:nvPr>
            <p:ph type="title"/>
          </p:nvPr>
        </p:nvSpPr>
        <p:spPr>
          <a:xfrm>
            <a:off x="428762" y="956517"/>
            <a:ext cx="4971016" cy="799395"/>
          </a:xfrm>
        </p:spPr>
        <p:txBody>
          <a:bodyPr/>
          <a:lstStyle/>
          <a:p>
            <a:pPr lvl="0"/>
            <a:r>
              <a:rPr lang="en-US">
                <a:hlinkClick r:id="rId3"/>
              </a:rPr>
              <a:t/>
            </a:r>
            <a:br>
              <a:rPr lang="en-US">
                <a:hlinkClick r:id="rId3"/>
              </a:rPr>
            </a:br>
            <a:r>
              <a:rPr lang="en-US">
                <a:hlinkClick r:id="rId3"/>
              </a:rPr>
              <a:t/>
            </a:r>
            <a:br>
              <a:rPr lang="en-US">
                <a:hlinkClick r:id="rId3"/>
              </a:rPr>
            </a:br>
            <a:r>
              <a:rPr lang="en-US">
                <a:hlinkClick r:id="rId3"/>
              </a:rPr>
              <a:t/>
            </a:r>
            <a:br>
              <a:rPr lang="en-US">
                <a:hlinkClick r:id="rId3"/>
              </a:rPr>
            </a:br>
            <a:r>
              <a:rPr lang="en-US">
                <a:hlinkClick r:id="rId3"/>
              </a:rPr>
              <a:t/>
            </a:r>
            <a:br>
              <a:rPr lang="en-US">
                <a:hlinkClick r:id="rId3"/>
              </a:rPr>
            </a:br>
            <a:r>
              <a:rPr lang="en-US">
                <a:hlinkClick r:id="rId3"/>
              </a:rPr>
              <a:t/>
            </a:r>
            <a:br>
              <a:rPr lang="en-US">
                <a:hlinkClick r:id="rId3"/>
              </a:rPr>
            </a:br>
            <a:r>
              <a:rPr lang="ru-RU"/>
              <a:t/>
            </a:r>
            <a:br>
              <a:rPr lang="ru-RU"/>
            </a:br>
            <a:r>
              <a:rPr lang="ru-RU" sz="2400"/>
              <a:t>У</a:t>
            </a:r>
            <a:r>
              <a:rPr lang="ru-RU" sz="2400" u="sng"/>
              <a:t>величилось число вопросов</a:t>
            </a:r>
            <a:endParaRPr lang="ru-RU" sz="240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654" y="3061603"/>
            <a:ext cx="3984342" cy="379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/>
          <p:nvPr/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  <p:sp>
        <p:nvSpPr>
          <p:cNvPr id="3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Жилищно-коммунальная сфера</a:t>
            </a:r>
          </a:p>
        </p:txBody>
      </p:sp>
      <p:pic>
        <p:nvPicPr>
          <p:cNvPr id="4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13" cy="3330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2"/>
          <p:cNvSpPr/>
          <p:nvPr/>
        </p:nvSpPr>
        <p:spPr>
          <a:xfrm>
            <a:off x="1120277" y="1318244"/>
            <a:ext cx="9974979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Зарегистрированы 227 вопросов (в 2025г -172 вопроса). 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/>
          <p:nvPr/>
        </p:nvSpPr>
        <p:spPr>
          <a:xfrm>
            <a:off x="428762" y="6356515"/>
            <a:ext cx="2743200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>
              <a:solidFill>
                <a:srgbClr val="000000"/>
              </a:solidFill>
              <a:uFillTx/>
              <a:latin typeface="Calibri" pitchFamily="18"/>
              <a:ea typeface="Noto Sans CJK SC" pitchFamily="2"/>
              <a:cs typeface="FreeSans" pitchFamily="2"/>
            </a:endParaRPr>
          </a:p>
        </p:txBody>
      </p:sp>
      <p:sp>
        <p:nvSpPr>
          <p:cNvPr id="3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Социальное обеспечение и социальное страхование</a:t>
            </a:r>
          </a:p>
        </p:txBody>
      </p:sp>
      <p:pic>
        <p:nvPicPr>
          <p:cNvPr id="4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13" cy="3330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2"/>
          <p:cNvSpPr/>
          <p:nvPr/>
        </p:nvSpPr>
        <p:spPr>
          <a:xfrm>
            <a:off x="1120277" y="1318244"/>
            <a:ext cx="9974979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Зарегистрированы 221 вопрос (в 2025г -194 вопроса). 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Хозяйственная деятельность</a:t>
            </a:r>
          </a:p>
        </p:txBody>
      </p:sp>
      <p:pic>
        <p:nvPicPr>
          <p:cNvPr id="3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13" cy="3330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2"/>
          <p:cNvSpPr/>
          <p:nvPr/>
        </p:nvSpPr>
        <p:spPr>
          <a:xfrm>
            <a:off x="1120277" y="1318244"/>
            <a:ext cx="9974979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Зарегистрированы 173 вопроса (в 2025г -132 вопроса). 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Другие тематики, показавшие рост, в сравнении с 2025 годом</a:t>
            </a:r>
          </a:p>
        </p:txBody>
      </p:sp>
      <p:pic>
        <p:nvPicPr>
          <p:cNvPr id="3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22" cy="38879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5"/>
          <p:cNvSpPr/>
          <p:nvPr/>
        </p:nvSpPr>
        <p:spPr>
          <a:xfrm>
            <a:off x="7665451" y="1414915"/>
            <a:ext cx="1690304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2026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Прямоугольник 6"/>
          <p:cNvSpPr/>
          <p:nvPr/>
        </p:nvSpPr>
        <p:spPr>
          <a:xfrm>
            <a:off x="9341318" y="1414915"/>
            <a:ext cx="1690304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2025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5"/>
          <p:cNvSpPr txBox="1">
            <a:spLocks noGrp="1"/>
          </p:cNvSpPr>
          <p:nvPr>
            <p:ph type="body" sz="quarter" idx="4294967295"/>
          </p:nvPr>
        </p:nvSpPr>
        <p:spPr>
          <a:xfrm>
            <a:off x="428762" y="151918"/>
            <a:ext cx="10059725" cy="68479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31999" lvl="0" indent="-323999" hangingPunct="0">
              <a:lnSpc>
                <a:spcPct val="100000"/>
              </a:lnSpc>
              <a:spcBef>
                <a:spcPts val="1415"/>
              </a:spcBef>
              <a:buNone/>
            </a:pPr>
            <a:r>
              <a:rPr lang="ru-RU" sz="1800" b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Снижение числа обращений в сравнении с первым полугодием 2025 года</a:t>
            </a:r>
          </a:p>
        </p:txBody>
      </p:sp>
      <p:pic>
        <p:nvPicPr>
          <p:cNvPr id="3" name="Рисунок 5" descr="H:\Герб 2020\Таштагольский МР-герб-13-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403198" y="75520"/>
            <a:ext cx="720080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Таблица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910" y="2175311"/>
            <a:ext cx="9847722" cy="3330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5"/>
          <p:cNvSpPr/>
          <p:nvPr/>
        </p:nvSpPr>
        <p:spPr>
          <a:xfrm>
            <a:off x="7665451" y="1414915"/>
            <a:ext cx="1690304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2026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Прямоугольник 6"/>
          <p:cNvSpPr/>
          <p:nvPr/>
        </p:nvSpPr>
        <p:spPr>
          <a:xfrm>
            <a:off x="9341318" y="1414915"/>
            <a:ext cx="1690304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Times New Roman" pitchFamily="18"/>
              </a:rPr>
              <a:t>2025</a:t>
            </a:r>
            <a:endParaRPr lang="ru-RU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итульник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сновные блок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Задник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196</Words>
  <Application>Microsoft Office PowerPoint</Application>
  <PresentationFormat>Widescreen</PresentationFormat>
  <Paragraphs>44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Arial</vt:lpstr>
      <vt:lpstr>Calibri</vt:lpstr>
      <vt:lpstr>FreeSans</vt:lpstr>
      <vt:lpstr>Inter Tight Light</vt:lpstr>
      <vt:lpstr>Liberation Sans</vt:lpstr>
      <vt:lpstr>Liberation Serif</vt:lpstr>
      <vt:lpstr>Noto Sans CJK SC</vt:lpstr>
      <vt:lpstr>OpenSymbol</vt:lpstr>
      <vt:lpstr>PT Astra Sans</vt:lpstr>
      <vt:lpstr>Segoe UI</vt:lpstr>
      <vt:lpstr>Segoe UI Semibold</vt:lpstr>
      <vt:lpstr>Tahoma</vt:lpstr>
      <vt:lpstr>Times New Roman</vt:lpstr>
      <vt:lpstr>Титульник</vt:lpstr>
      <vt:lpstr>Основные блоки</vt:lpstr>
      <vt:lpstr>Задник</vt:lpstr>
      <vt:lpstr>                            Результаты рассмотрения обращений граждан на территории муниципального образования – Таштагольский муниципальный округ  за первое полугодие 2026 года</vt:lpstr>
      <vt:lpstr>764 обращения</vt:lpstr>
      <vt:lpstr>PowerPoint Presentation</vt:lpstr>
      <vt:lpstr>      Увеличилось число вопросов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word2</cp:lastModifiedBy>
  <cp:revision>246</cp:revision>
  <dcterms:created xsi:type="dcterms:W3CDTF">2025-11-11T06:29:54Z</dcterms:created>
  <dcterms:modified xsi:type="dcterms:W3CDTF">2026-09-08T08:21:40Z</dcterms:modified>
</cp:coreProperties>
</file>