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sldIdLst>
    <p:sldId id="256" r:id="rId2"/>
    <p:sldId id="278" r:id="rId3"/>
    <p:sldId id="291" r:id="rId4"/>
    <p:sldId id="268" r:id="rId5"/>
    <p:sldId id="293" r:id="rId6"/>
    <p:sldId id="258" r:id="rId7"/>
    <p:sldId id="285" r:id="rId8"/>
    <p:sldId id="281" r:id="rId9"/>
    <p:sldId id="280" r:id="rId10"/>
    <p:sldId id="282" r:id="rId11"/>
    <p:sldId id="283" r:id="rId12"/>
    <p:sldId id="274" r:id="rId13"/>
    <p:sldId id="279" r:id="rId14"/>
    <p:sldId id="286" r:id="rId15"/>
    <p:sldId id="287" r:id="rId16"/>
    <p:sldId id="292" r:id="rId17"/>
    <p:sldId id="294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" initials="Ф.Ы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FF33"/>
    <a:srgbClr val="FF00FF"/>
    <a:srgbClr val="ABF20E"/>
    <a:srgbClr val="4DE923"/>
    <a:srgbClr val="003300"/>
    <a:srgbClr val="EE1E95"/>
    <a:srgbClr val="808080"/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доходов поступивших в бюджет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</a:t>
            </a:r>
            <a:r>
              <a:rPr lang="ru-RU" sz="1400" dirty="0" smtClean="0"/>
              <a:t>поселения 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процентах</c:v>
                </c:pt>
              </c:strCache>
            </c:strRef>
          </c:tx>
          <c:explosion val="1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0.41300000000000014</c:v>
                </c:pt>
                <c:pt idx="1">
                  <c:v>4.1000000000000002E-2</c:v>
                </c:pt>
                <c:pt idx="2">
                  <c:v>0.54600000000000004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28232234859528"/>
          <c:y val="0.26241639817798024"/>
          <c:w val="0.30433496160202272"/>
          <c:h val="0.571800911009888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налоговых доходов поступивших в бюджет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</a:t>
            </a:r>
            <a:r>
              <a:rPr lang="ru-RU" sz="1400" dirty="0" smtClean="0"/>
              <a:t>поселения 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ABF20E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0.18400000000000008</c:v>
                </c:pt>
                <c:pt idx="1">
                  <c:v>1.900000000000001E-2</c:v>
                </c:pt>
                <c:pt idx="2">
                  <c:v>7.0000000000000027E-3</c:v>
                </c:pt>
                <c:pt idx="3">
                  <c:v>0.20300000000000001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936874210168172"/>
          <c:y val="0.26947118204067588"/>
          <c:w val="0.3043349616020225"/>
          <c:h val="0.62471174221395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налоговых доходов поступивших в бюджет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поселения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3.2000000000000028E-2</c:v>
                </c:pt>
                <c:pt idx="1">
                  <c:v>8.0000000000000088E-3</c:v>
                </c:pt>
                <c:pt idx="2">
                  <c:v>1.0000000000000009E-3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936874210168172"/>
          <c:y val="0.26947118204067588"/>
          <c:w val="0.30433496160202261"/>
          <c:h val="0.62471174221395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безвозмездных поступлений  в бюджете </a:t>
            </a:r>
          </a:p>
          <a:p>
            <a:pPr>
              <a:defRPr sz="1400"/>
            </a:pPr>
            <a:r>
              <a:rPr lang="ru-RU" sz="1400" dirty="0" smtClean="0"/>
              <a:t>Таштагольского городского поселения</a:t>
            </a:r>
            <a:endParaRPr lang="ru-RU" sz="1400" dirty="0"/>
          </a:p>
        </c:rich>
      </c:tx>
      <c:layout/>
    </c:title>
    <c:view3D>
      <c:rotX val="30"/>
      <c:depthPercent val="9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процентах</c:v>
                </c:pt>
              </c:strCache>
            </c:strRef>
          </c:tx>
          <c:explosion val="1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2"/>
                <c:pt idx="0">
                  <c:v>Дотации на выравнивание уровня бюджетной обеспеченности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1.2E-2</c:v>
                </c:pt>
                <c:pt idx="1">
                  <c:v>0.53400000000000003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092951815580047"/>
          <c:y val="0.26236804330335772"/>
          <c:w val="0.30433496160202272"/>
          <c:h val="0.62471174221395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3634259259259274"/>
          <c:y val="2.1354596009296806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процентах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990099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66FF33"/>
              </a:solidFill>
            </c:spPr>
          </c:dPt>
          <c:dPt>
            <c:idx val="7"/>
            <c:spPr>
              <a:solidFill>
                <a:srgbClr val="00B0F0"/>
              </a:solidFill>
            </c:spPr>
          </c:dPt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кинематография, СМИ</c:v>
                </c:pt>
                <c:pt idx="6">
                  <c:v>Социальная политика</c:v>
                </c:pt>
                <c:pt idx="7">
                  <c:v>Физическая культупа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5.09</c:v>
                </c:pt>
                <c:pt idx="1">
                  <c:v>1.41</c:v>
                </c:pt>
                <c:pt idx="2">
                  <c:v>23.91</c:v>
                </c:pt>
                <c:pt idx="3">
                  <c:v>47.32</c:v>
                </c:pt>
                <c:pt idx="4">
                  <c:v>1.08</c:v>
                </c:pt>
                <c:pt idx="5">
                  <c:v>15.17</c:v>
                </c:pt>
                <c:pt idx="6">
                  <c:v>0.55000000000000004</c:v>
                </c:pt>
                <c:pt idx="7">
                  <c:v>5.41</c:v>
                </c:pt>
                <c:pt idx="8">
                  <c:v>1.0000000000000005E-2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371685545191807"/>
          <c:y val="5.279230259294402E-2"/>
          <c:w val="0.28132490108414676"/>
          <c:h val="0.9179987716903637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3365214393368688E-2"/>
          <c:y val="0.10240879701273632"/>
          <c:w val="0.59971775962676599"/>
          <c:h val="0.780670031747247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explosion val="25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Ведомственные программы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69.410000000000025</c:v>
                </c:pt>
                <c:pt idx="1">
                  <c:v>4</c:v>
                </c:pt>
                <c:pt idx="2">
                  <c:v>26.75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943362467145323"/>
          <c:y val="3.341863792012241E-2"/>
          <c:w val="0.25313563316863541"/>
          <c:h val="0.579464527075868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0.4248</cdr:x>
      <cdr:y>0.38252</cdr:y>
    </cdr:from>
    <cdr:to>
      <cdr:x>0.53591</cdr:x>
      <cdr:y>0.66852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902" y="12229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нер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664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доходов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2015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2924945"/>
          <a:ext cx="81369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196752"/>
          <a:ext cx="8215370" cy="160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от использования имущества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6050,0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6032,4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1518,9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1517,9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99,9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Штрафы, санкции, возмещение ущерба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50,4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бюджет Таштагольского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городского поселения за 2015 год  (тыс. руб.)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2924944"/>
          <a:ext cx="8136904" cy="357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357298"/>
          <a:ext cx="8215370" cy="131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Дотации на выравнивание уровня бюджетной</a:t>
                      </a:r>
                      <a:r>
                        <a:rPr lang="ru-RU" sz="1200" b="1" baseline="0" dirty="0" smtClean="0">
                          <a:solidFill>
                            <a:srgbClr val="7030A0"/>
                          </a:solidFill>
                        </a:rPr>
                        <a:t> обеспеченности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2394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2194,5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91,7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Прочие межбюджетные трансферты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99521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643174" y="857232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Таштагольского городского поселения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разделам бюджетной классификации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2015 год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14488"/>
          <a:ext cx="8215369" cy="432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857256"/>
                <a:gridCol w="1428760"/>
                <a:gridCol w="1357322"/>
                <a:gridCol w="1143007"/>
              </a:tblGrid>
              <a:tr h="443362"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Годовой план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1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3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9 422,93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9 372,98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2 605,39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2 605,39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44 441,88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44 023,86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89 022,26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87 131,62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27 937,86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27 937,86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1 016,30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1 016,30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9 976,10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9 976,10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30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186456,86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184098,25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6" name="Rectangle 7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Структура расходов  бюджета Таштагольского городского поселения на 2015 год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целевых программ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Таштагольского городского поселения  в 2015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80921" cy="528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147892"/>
                <a:gridCol w="1113401"/>
                <a:gridCol w="835052"/>
              </a:tblGrid>
              <a:tr h="4527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чрезвычайных ситуаций, обеспечение пожарной безопасности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82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лесоохранных мероприятий в городских лесах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09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2965,3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2 965,3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Информатизационное обеспечение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Занятость населения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458,6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30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распоряжение муниципальным имуществом, составляющим муниципальную казну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1804,6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1 796,6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Строительства и реконструкция объектов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590,3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автомобильных дорог общего пользования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16759,6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16 759,6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17160,9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17 160,9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об исполнении муниципальных целевых программ Таштагольского городского поселения в 2015 году (продолжение)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467544" y="1571612"/>
          <a:ext cx="8280920" cy="483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097502"/>
                <a:gridCol w="1134746"/>
                <a:gridCol w="864096"/>
              </a:tblGrid>
              <a:tr h="469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 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8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Содержание, обслуживание и ремонт жилищного фонда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8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развитие системы коммунальной инфраструктуры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48883,1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48 883,1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8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309,6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82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работы по вопросам награждения, поощрения и проведения организационных мероприятий на территории Таштагольского городского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82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27937,9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27 937,9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1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Таштагольском городском поселении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9976,1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9 976,1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1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расходы по целевым программам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127922,8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127 769,8</a:t>
                      </a:r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расходов бюджета за 2015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792961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239910"/>
            <a:ext cx="4000528" cy="2618090"/>
          </a:xfrm>
          <a:prstGeom prst="rect">
            <a:avLst/>
          </a:prstGeom>
          <a:noFill/>
          <a:effectLst>
            <a:innerShdw blurRad="660400" dist="165100" dir="11940000">
              <a:prstClr val="black">
                <a:alpha val="39000"/>
              </a:prstClr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подготовлена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Администрацией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Таштагольского городского поселения  на основании Решения совета  народных депутатов Таштагольского городского поселения  №   от   «Об утверждении отчета об исполнении бюджета Таштагольского городского поселения  за 2015 год». 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намерены совершенствовать работу по открытости бюджета, чтобы повысить эффективность распределения средств с учетом приоритетных потребностей населения и создания условий для активного участия жителей поселения в бюджетном процессе.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Ждем ваших пожеланий и предложений. Уверены, что Ваши предложения заслуживают самого пристального внимания.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Финансово экономический отдел Таштагольского городского поселения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</a:rPr>
              <a:t>Брошюра подготовлена </a:t>
            </a:r>
            <a:r>
              <a:rPr lang="ru-RU" sz="1800" dirty="0" smtClean="0">
                <a:latin typeface="Times New Roman" pitchFamily="18" charset="0"/>
              </a:rPr>
              <a:t>Администрацией </a:t>
            </a:r>
            <a:r>
              <a:rPr lang="ru-RU" sz="1800" dirty="0" smtClean="0">
                <a:latin typeface="Times New Roman" pitchFamily="18" charset="0"/>
              </a:rPr>
              <a:t>Таштагольского городского поселения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</a:rPr>
              <a:t> 652990, Кемеровская обл., г. Таштагол, ул. Ленина, 60</a:t>
            </a:r>
          </a:p>
          <a:p>
            <a:r>
              <a:rPr lang="ru-RU" sz="1800" b="1" dirty="0">
                <a:latin typeface="Times New Roman" pitchFamily="18" charset="0"/>
              </a:rPr>
              <a:t>Электронная почта : </a:t>
            </a:r>
            <a:r>
              <a:rPr lang="en-US" sz="1800" u="sng" dirty="0" smtClean="0">
                <a:latin typeface="Times New Roman" pitchFamily="18" charset="0"/>
              </a:rPr>
              <a:t>tash-adm@mail.ru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Телефон приемной:</a:t>
            </a:r>
            <a:r>
              <a:rPr lang="ru-RU" sz="1800" dirty="0">
                <a:latin typeface="Times New Roman" pitchFamily="18" charset="0"/>
              </a:rPr>
              <a:t> (</a:t>
            </a:r>
            <a:r>
              <a:rPr lang="en-US" sz="1800" dirty="0">
                <a:latin typeface="Times New Roman" pitchFamily="18" charset="0"/>
              </a:rPr>
              <a:t>838473</a:t>
            </a:r>
            <a:r>
              <a:rPr lang="ru-RU" sz="1800" dirty="0">
                <a:latin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</a:rPr>
              <a:t>3-3</a:t>
            </a:r>
            <a:r>
              <a:rPr lang="ru-RU" sz="1800" dirty="0" smtClean="0">
                <a:latin typeface="Times New Roman" pitchFamily="18" charset="0"/>
              </a:rPr>
              <a:t>3-43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Факс: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838473</a:t>
            </a:r>
            <a:r>
              <a:rPr lang="ru-RU" dirty="0">
                <a:latin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</a:rPr>
              <a:t>2-36-13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Режим работы: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</a:rPr>
              <a:t>Понедельник - пятница с </a:t>
            </a:r>
            <a:r>
              <a:rPr lang="en-US" sz="1800" dirty="0">
                <a:latin typeface="Times New Roman" pitchFamily="18" charset="0"/>
              </a:rPr>
              <a:t>8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30</a:t>
            </a:r>
            <a:r>
              <a:rPr lang="ru-RU" sz="1800" dirty="0">
                <a:latin typeface="Times New Roman" pitchFamily="18" charset="0"/>
              </a:rPr>
              <a:t> до 1</a:t>
            </a:r>
            <a:r>
              <a:rPr lang="en-US" sz="1800" dirty="0">
                <a:latin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0.</a:t>
            </a:r>
          </a:p>
          <a:p>
            <a:r>
              <a:rPr lang="ru-RU" sz="1800" dirty="0">
                <a:latin typeface="Times New Roman" pitchFamily="18" charset="0"/>
              </a:rPr>
              <a:t>Перерыв с 1</a:t>
            </a:r>
            <a:r>
              <a:rPr lang="en-US" sz="18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 до 1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</a:t>
            </a:r>
          </a:p>
          <a:p>
            <a:r>
              <a:rPr lang="ru-RU" sz="1800" dirty="0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ОТЧЕТ ОБ ИСПОЛНЕНИИ БЮДЖЕТА ТАШТАГОЛЬСКОГО ГОРОДСКОГО ПОСЕЛЕНИЯ ЗА 2015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ГОД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482" t="36111" r="19989" b="23718"/>
          <a:stretch>
            <a:fillRect/>
          </a:stretch>
        </p:blipFill>
        <p:spPr bwMode="auto">
          <a:xfrm>
            <a:off x="1187625" y="2000240"/>
            <a:ext cx="6984776" cy="43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жители Таштагольского городского поселения!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1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Представляем вашему вниманию Отчет об исполнении бюджета Таштагольского городского поселения за 2015 год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 Таштагольского городского поселения и результатами его исполнения за 2015 год.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Надеемся, что представление бюджета в понятной для жителей форме повысит уровень общественного участия граждан в бюджетном процессе Таштагольского городского поселения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Таштагольского городского поселения                 А.А. Путинцев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290"/>
            <a:ext cx="82296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ТАШТАГОЛЬСКОГО ГОРОДСКОГО ПОСЕЛЕНИЯ ЗА 2015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071547"/>
            <a:ext cx="7215238" cy="1928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23 000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 – 1624 млн.руб.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Среднемесячная </a:t>
            </a:r>
            <a:r>
              <a:rPr lang="ru-RU" sz="2000" dirty="0" err="1" smtClean="0">
                <a:latin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</a:rPr>
              <a:t>/плата – 34 678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2,5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8435" name="Picture 9" descr="г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728667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4857784" cy="78581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составления бюджетной отчетности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21484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бюджетной отчетности: осуществляет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финансово-экономический отдел Администрации Таштагольского городского поселения;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проверка годового отчета об исполнении бюджета Таштагольского городского поселения: годовой отчет об исполнении бюджета до его рассмотрения в Совете народных депутатов подлежит внешней проверке, которая  включает  подготовку заключения на годовой отчет об исполнении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Таштагольского городского поселения;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отчета: отчет об исполнении бюджета утверждается Решением Совета народных депутатов Таштагольского городского поселения.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novostey.com/i4/2014/01/09/6dfa3e2ac8926a4360b5a8eb67e673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85728"/>
            <a:ext cx="278608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Бюджет Таштагольского городского поселения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за 2015 год исполнялся в соответствии с: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71546"/>
            <a:ext cx="8072494" cy="285752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Требованиями бюджетного кодекса Российской Федерации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Законами 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Кемеровской области, 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муниципальными правовыми актами 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совета народных  депутатов городского  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поселения;</a:t>
            </a:r>
            <a:endParaRPr lang="ru-RU" sz="20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Положением о бюджетном процессе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Показателями социально-экономического развития Таштагольского городского поселения;</a:t>
            </a: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Уставом Таштагольского городского поселения;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Целевыми 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</a:rPr>
              <a:t>программами  Таштагольского городского поселения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4" name="Picture 8" descr="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4286256"/>
            <a:ext cx="3643337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143932" cy="200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80"/>
                <a:gridCol w="1979442"/>
                <a:gridCol w="2120830"/>
                <a:gridCol w="1385580"/>
              </a:tblGrid>
              <a:tr h="370840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Утвержденные (уточненные)  бюджетные назначения на 2015 год (тыс.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за  2015 год (тыс. руб.)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Calibri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Доходы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186659,67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186281,75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Расходы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186456,86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184098,25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  Результат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r>
                        <a:rPr lang="ru-RU" sz="1200" b="1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б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юджета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: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дефицит, (+) профицит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+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202,8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+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2183,5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исполнения бюджета Таштагольского городского поселения за 2015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7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4752"/>
            <a:ext cx="4071965" cy="24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go32.ru/uploads/posts/2012-12/1355291163_ynie-brakonie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3"/>
            <a:ext cx="4000528" cy="25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9373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</a:rPr>
              <a:t>Доходы поступившие в бюджет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Таштагольского городского поселения за 2015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223005"/>
          <a:ext cx="7858179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212"/>
                <a:gridCol w="3697967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/>
                        <a:t>Наименование показателя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поступившие  (тыс. руб.)</a:t>
                      </a:r>
                      <a:endParaRPr lang="ru-RU" sz="105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76928,6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0038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7637,7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0032">
                <a:tc>
                  <a:txBody>
                    <a:bodyPr/>
                    <a:lstStyle/>
                    <a:p>
                      <a:pPr lvl="1" algn="l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101715,5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1464"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Доходы бюджета - Всего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186281,75</a:t>
                      </a:r>
                      <a:endParaRPr lang="ru-RU" sz="1600" b="1" dirty="0">
                        <a:ln>
                          <a:solidFill>
                            <a:srgbClr val="FF0000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6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2924944"/>
          <a:ext cx="82296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доходов в бюджет Таштагольского городского поселения за 2015 год  (тыс. 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3286124"/>
          <a:ext cx="8229600" cy="319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357298"/>
          <a:ext cx="8215370" cy="179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87"/>
                <a:gridCol w="1466359"/>
                <a:gridCol w="1489215"/>
                <a:gridCol w="1227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Утвержденные бюджетные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Исполнение  бюджета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Процент исполнения</a:t>
                      </a:r>
                      <a:endParaRPr lang="ru-RU" sz="1050" dirty="0"/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 (НДФЛ)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34252,0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34252,5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Акцизы на нефтепродукты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3735,7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3576,3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95,7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584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1220,7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1221,0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718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37880,0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37878,9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100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2198</TotalTime>
  <Words>1028</Words>
  <Application>Microsoft Office PowerPoint</Application>
  <PresentationFormat>Экран (4:3)</PresentationFormat>
  <Paragraphs>265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Слайд 1</vt:lpstr>
      <vt:lpstr>ОТЧЕТ ОБ ИСПОЛНЕНИИ БЮДЖЕТА ТАШТАГОЛЬСКОГО ГОРОДСКОГО ПОСЕЛЕНИЯ ЗА 2015 ГОД</vt:lpstr>
      <vt:lpstr>Уважаемые жители Таштагольского городского поселения!</vt:lpstr>
      <vt:lpstr>ОСНОВНЫЕ СОЦИАЛЬНО-ЭКОНОМИЧЕСКИЕ ПОКАЗАТЕЛИ ТАШТАГОЛЬСКОГО ГОРОДСКОГО ПОСЕЛЕНИЯ ЗА 2015 ГОД</vt:lpstr>
      <vt:lpstr>Этапы составления бюджетной отчетности</vt:lpstr>
      <vt:lpstr>Бюджет Таштагольского городского поселения  за 2015 год исполнялся в соответствии с:</vt:lpstr>
      <vt:lpstr>Основные характеристики исполнения бюджета Таштагольского городского поселения за 2015 год</vt:lpstr>
      <vt:lpstr>Доходы поступившие в бюджет  Таштагольского городского поселения за 2015 год</vt:lpstr>
      <vt:lpstr>Поступление налоговых доходов в бюджет Таштагольского городского поселения за 2015 год  (тыс. руб.)</vt:lpstr>
      <vt:lpstr>Поступление неналоговых доходов в бюджет Таштагольского  городского поселения за 2015 год  (тыс. руб.)</vt:lpstr>
      <vt:lpstr>Безвозмездные поступления в бюджет Таштагольского  городского поселения за 2015 год  (тыс. руб.)</vt:lpstr>
      <vt:lpstr>Слайд 12</vt:lpstr>
      <vt:lpstr>Структура расходов  бюджета Таштагольского городского поселения на 2015 год</vt:lpstr>
      <vt:lpstr>Информация об исполнении муниципальных целевых программ   Таштагольского городского поселения  в 2015 году</vt:lpstr>
      <vt:lpstr>Информация об исполнении муниципальных целевых программ Таштагольского городского поселения в 2015 году (продолжение)</vt:lpstr>
      <vt:lpstr>Доля муниципальных программ в общем объеме  расходов бюджета за 2015 год</vt:lpstr>
      <vt:lpstr>Слайд 17</vt:lpstr>
      <vt:lpstr>Слайд 18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Comp</cp:lastModifiedBy>
  <cp:revision>248</cp:revision>
  <dcterms:created xsi:type="dcterms:W3CDTF">2015-05-27T07:54:06Z</dcterms:created>
  <dcterms:modified xsi:type="dcterms:W3CDTF">2016-04-08T06:34:53Z</dcterms:modified>
</cp:coreProperties>
</file>