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sldIdLst>
    <p:sldId id="256" r:id="rId2"/>
    <p:sldId id="278" r:id="rId3"/>
    <p:sldId id="291" r:id="rId4"/>
    <p:sldId id="268" r:id="rId5"/>
    <p:sldId id="293" r:id="rId6"/>
    <p:sldId id="258" r:id="rId7"/>
    <p:sldId id="285" r:id="rId8"/>
    <p:sldId id="281" r:id="rId9"/>
    <p:sldId id="280" r:id="rId10"/>
    <p:sldId id="282" r:id="rId11"/>
    <p:sldId id="283" r:id="rId12"/>
    <p:sldId id="274" r:id="rId13"/>
    <p:sldId id="279" r:id="rId14"/>
    <p:sldId id="286" r:id="rId15"/>
    <p:sldId id="287" r:id="rId16"/>
    <p:sldId id="292" r:id="rId17"/>
    <p:sldId id="294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" initials="Ф.Ы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FF33"/>
    <a:srgbClr val="FF00FF"/>
    <a:srgbClr val="ABF20E"/>
    <a:srgbClr val="4DE923"/>
    <a:srgbClr val="003300"/>
    <a:srgbClr val="EE1E95"/>
    <a:srgbClr val="808080"/>
    <a:srgbClr val="FF00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depthPercent val="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процентах</c:v>
                </c:pt>
              </c:strCache>
            </c:strRef>
          </c:tx>
          <c:explosion val="1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0.56299999999999994</c:v>
                </c:pt>
                <c:pt idx="1">
                  <c:v>3.6700000000000003E-2</c:v>
                </c:pt>
                <c:pt idx="2">
                  <c:v>0.4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налоговых доходов поступивших в бюджет </a:t>
            </a:r>
          </a:p>
          <a:p>
            <a:pPr>
              <a:defRPr sz="1400"/>
            </a:pPr>
            <a:r>
              <a:rPr lang="ru-RU" sz="1400" dirty="0" smtClean="0"/>
              <a:t>Таштагольского городского поселения </a:t>
            </a:r>
            <a:endParaRPr lang="ru-RU" sz="1400" dirty="0"/>
          </a:p>
        </c:rich>
      </c:tx>
      <c:layout/>
    </c:title>
    <c:view3D>
      <c:rotX val="30"/>
      <c:depthPercent val="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ABF20E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0.32900000000000001</c:v>
                </c:pt>
                <c:pt idx="1">
                  <c:v>5.1999999999999998E-2</c:v>
                </c:pt>
                <c:pt idx="2">
                  <c:v>1.9E-2</c:v>
                </c:pt>
                <c:pt idx="3">
                  <c:v>0.59799999999999998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936874210168172"/>
          <c:y val="0.26947118204067588"/>
          <c:w val="0.30433496160202295"/>
          <c:h val="0.624711742213951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налоговых доходов поступивших в бюджет </a:t>
            </a:r>
          </a:p>
          <a:p>
            <a:pPr>
              <a:defRPr sz="1400"/>
            </a:pPr>
            <a:r>
              <a:rPr lang="ru-RU" sz="1400" dirty="0" smtClean="0"/>
              <a:t>Таштагольского городского поселения</a:t>
            </a:r>
            <a:endParaRPr lang="ru-RU" sz="1400" dirty="0"/>
          </a:p>
        </c:rich>
      </c:tx>
      <c:layout/>
    </c:title>
    <c:view3D>
      <c:rotX val="30"/>
      <c:depthPercent val="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Lbls>
            <c:dLbl>
              <c:idx val="1"/>
              <c:layout>
                <c:manualLayout>
                  <c:x val="-4.8248449287345653E-2"/>
                  <c:y val="-1.1272185034996111E-2"/>
                </c:manualLayout>
              </c:layout>
              <c:showVal val="1"/>
            </c:dLbl>
            <c:dLbl>
              <c:idx val="2"/>
              <c:layout>
                <c:manualLayout>
                  <c:x val="0.12934501869507131"/>
                  <c:y val="7.0996162463429985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0.96199999999999997</c:v>
                </c:pt>
                <c:pt idx="1">
                  <c:v>1.95E-2</c:v>
                </c:pt>
                <c:pt idx="2">
                  <c:v>6.0000000000000001E-3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058453190550117"/>
          <c:y val="0.39439946487427324"/>
          <c:w val="0.26999753223093204"/>
          <c:h val="0.4814117875791578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безвозмездных поступлений  в бюджете </a:t>
            </a:r>
          </a:p>
          <a:p>
            <a:pPr>
              <a:defRPr sz="1400"/>
            </a:pPr>
            <a:r>
              <a:rPr lang="ru-RU" sz="1400" dirty="0" smtClean="0"/>
              <a:t>Таштагольского городского поселения</a:t>
            </a:r>
            <a:endParaRPr lang="ru-RU" sz="1400" dirty="0"/>
          </a:p>
        </c:rich>
      </c:tx>
      <c:layout/>
    </c:title>
    <c:view3D>
      <c:rotX val="30"/>
      <c:depthPercent val="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процентах</c:v>
                </c:pt>
              </c:strCache>
            </c:strRef>
          </c:tx>
          <c:explosion val="15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2"/>
                <c:pt idx="0">
                  <c:v>Дотации на выравнивание уровня бюджетной обеспеченности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1.7000000000000001E-2</c:v>
                </c:pt>
                <c:pt idx="1">
                  <c:v>0.98199999999999998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092951815580147"/>
          <c:y val="0.26236804330335795"/>
          <c:w val="0.30433496160202317"/>
          <c:h val="0.624711742213951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634259259259293"/>
          <c:y val="2.1354596009296786E-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процентах</c:v>
                </c:pt>
              </c:strCache>
            </c:strRef>
          </c:tx>
          <c:explosion val="25"/>
          <c:dPt>
            <c:idx val="1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990099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66FF33"/>
              </a:solidFill>
            </c:spPr>
          </c:dPt>
          <c:dPt>
            <c:idx val="7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5,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</a:t>
                    </a:r>
                    <a:r>
                      <a:rPr lang="en-US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48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0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03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8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19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кинематография, СМИ</c:v>
                </c:pt>
                <c:pt idx="6">
                  <c:v>Социальная политика</c:v>
                </c:pt>
                <c:pt idx="7">
                  <c:v>Физическая культупа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5.09</c:v>
                </c:pt>
                <c:pt idx="1">
                  <c:v>1.41</c:v>
                </c:pt>
                <c:pt idx="2">
                  <c:v>23.91</c:v>
                </c:pt>
                <c:pt idx="3">
                  <c:v>47.32</c:v>
                </c:pt>
                <c:pt idx="4">
                  <c:v>1.08</c:v>
                </c:pt>
                <c:pt idx="5">
                  <c:v>15.17</c:v>
                </c:pt>
                <c:pt idx="6">
                  <c:v>0.55000000000000004</c:v>
                </c:pt>
                <c:pt idx="7">
                  <c:v>5.41</c:v>
                </c:pt>
                <c:pt idx="8">
                  <c:v>1.0000000000000005E-2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371685545191807"/>
          <c:y val="5.2792302592944033E-2"/>
          <c:w val="0.28132490108414743"/>
          <c:h val="0.9179987716903637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365214393368743E-2"/>
          <c:y val="0.10240879701273631"/>
          <c:w val="0.59971775962676555"/>
          <c:h val="0.78067003174724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Pt>
            <c:idx val="0"/>
            <c:explosion val="25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83,5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11,02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5,48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Percent val="1"/>
            </c:dLbl>
            <c:dLblPos val="outEnd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Ведомственные программы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69.410000000000025</c:v>
                </c:pt>
                <c:pt idx="1">
                  <c:v>4</c:v>
                </c:pt>
                <c:pt idx="2">
                  <c:v>26.75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943362467145323"/>
          <c:y val="3.341863792012241E-2"/>
          <c:w val="0.25313563316863524"/>
          <c:h val="0.5794645270758684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0.4248</cdr:x>
      <cdr:y>0.38252</cdr:y>
    </cdr:from>
    <cdr:to>
      <cdr:x>0.53591</cdr:x>
      <cdr:y>0.66852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902" y="1222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0.4248</cdr:x>
      <cdr:y>0.38252</cdr:y>
    </cdr:from>
    <cdr:to>
      <cdr:x>0.53591</cdr:x>
      <cdr:y>0.66852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902" y="1222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0.4248</cdr:x>
      <cdr:y>0.38252</cdr:y>
    </cdr:from>
    <cdr:to>
      <cdr:x>0.53591</cdr:x>
      <cdr:y>0.66852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902" y="1222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0.4248</cdr:x>
      <cdr:y>0.38252</cdr:y>
    </cdr:from>
    <cdr:to>
      <cdr:x>0.53591</cdr:x>
      <cdr:y>0.66852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902" y="1222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6392233C-74CB-4E0B-BF5D-4F8ADF9CA575}" type="slidenum">
              <a:rPr lang="ru-RU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54BFF8B2-1209-4186-A49F-F8BB4ABD40A6}" type="slidenum">
              <a:rPr lang="ru-RU" sz="1200">
                <a:latin typeface="+mn-lt"/>
                <a:cs typeface="+mn-cs"/>
              </a:rPr>
              <a:pPr algn="r">
                <a:defRPr/>
              </a:pPr>
              <a:t>18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баннер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664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доходов в бюджет Таштагольского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поселения за 2016 год  (тыс.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2924944"/>
          <a:ext cx="81369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196752"/>
          <a:ext cx="8215370" cy="160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Доходы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от использования имущества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6 276,0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6 276,3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128,0</a:t>
                      </a:r>
                      <a:endParaRPr lang="ru-RU" sz="12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127,7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Штрафы, санкции, возмещение ущерба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43,5</a:t>
                      </a:r>
                      <a:endParaRPr lang="ru-RU" sz="12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43,4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бюджет Таштагольского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поселения за 2016 год  (тыс.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2924944"/>
          <a:ext cx="8136904" cy="357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1357298"/>
          <a:ext cx="8215370" cy="131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Дотации на выравнивание уровня бюджетной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обеспеченности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1218,0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1218,0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Прочие межбюджетные трансферты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69 774,0</a:t>
                      </a:r>
                      <a:endParaRPr lang="ru-RU" sz="12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69 774,0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Таштагольского городского поселения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разделам бюджетной классификации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2016 год (тыс. 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14488"/>
          <a:ext cx="8215369" cy="432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857256"/>
                <a:gridCol w="1428760"/>
                <a:gridCol w="1357322"/>
                <a:gridCol w="1143007"/>
              </a:tblGrid>
              <a:tr h="443362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Годовой план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3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9 367,4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9 165,0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219,5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780,0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122,4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675,9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4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549,2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549,2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1 052,60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1 052,60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711</a:t>
                      </a: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,60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711</a:t>
                      </a: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,60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РАСХОДЫ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647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558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,6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6" name="Rectangle 7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Структура расходов  бюджета Таштагольского городского поселения на 2016 год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об исполнении муниципальных целевых программ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Таштагольского городского поселения  в 2016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80921" cy="528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147892"/>
                <a:gridCol w="1113401"/>
                <a:gridCol w="835052"/>
              </a:tblGrid>
              <a:tr h="4527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0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ликвидация чрезвычайных ситуаций, обеспечение пожарной безопасности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82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лесоохранных мероприятий в городских лесах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09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 поддержка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Информатизационное обеспечение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Занятость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30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и распоряжение муниципальным имуществом, составляющим муниципальную казну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1 924,6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Строительства и реконструкция объектов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автомобильных дорог общего пользования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19 562,5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212</a:t>
                      </a: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23 198,5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22 751,9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об исполнении муниципальных целевых программ Таштагольского городского поселения в 2016 году (продолжение)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467544" y="1357299"/>
          <a:ext cx="8280920" cy="5784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097502"/>
                <a:gridCol w="1134746"/>
                <a:gridCol w="864096"/>
              </a:tblGrid>
              <a:tr h="8902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14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ген.плана г. Таштагола, проведение экспертизы проекта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8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Содержание, обслуживание и ремонт жилищного фонда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749,2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14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развитие системы коммунальной инфраструктуры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47 950,5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950</a:t>
                      </a: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14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ритуальных услуг и содержание мест захоронения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784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работы по вопросам награждения, поощрения и проведения организационных мероприятий на территории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14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в Таштагольском городском поселении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39 549,2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549</a:t>
                      </a: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14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Таштагольском городском поселении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14 711,6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14 711,6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70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расходы по целевым программам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127922,8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127 769,8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расходов бюджета за 2016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428736"/>
          <a:ext cx="792961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239910"/>
            <a:ext cx="4000528" cy="2618090"/>
          </a:xfrm>
          <a:prstGeom prst="rect">
            <a:avLst/>
          </a:prstGeom>
          <a:noFill/>
          <a:effectLst>
            <a:innerShdw blurRad="660400" dist="165100" dir="11940000">
              <a:prstClr val="black">
                <a:alpha val="39000"/>
              </a:prstClr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Информация подготовлена Администрацией  Таштагольского городского поселения  на основании Решения совета  народных депутатов Таштагольского городского поселения  №   от   «Об утверждении отчета об исполнении бюджета Таштагольского городского поселения  за 2016 год». 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Мы намерены совершенствовать работу по открытости бюджета, чтобы повысить эффективность распределения средств с учетом приоритетных потребностей населения и создания условий для активного участия жителей поселения в бюджетном процессе.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Ждем ваших пожеланий и предложений. Уверены, что Ваши предложения заслуживают самого пристального внимания.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Финансово экономический отдел Таштагольского городского поселения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571500" y="1500188"/>
            <a:ext cx="785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</a:rPr>
              <a:t>Брошюра подготовлена </a:t>
            </a:r>
            <a:r>
              <a:rPr lang="ru-RU" sz="1800" dirty="0" smtClean="0">
                <a:latin typeface="Times New Roman" pitchFamily="18" charset="0"/>
              </a:rPr>
              <a:t>Администрацией Таштагольского городского поселения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45062" name="Прямоугольник 21"/>
          <p:cNvSpPr>
            <a:spLocks noChangeArrowheads="1"/>
          </p:cNvSpPr>
          <p:nvPr/>
        </p:nvSpPr>
        <p:spPr bwMode="auto">
          <a:xfrm>
            <a:off x="785813" y="2000250"/>
            <a:ext cx="7500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latin typeface="Times New Roman" pitchFamily="18" charset="0"/>
              </a:rPr>
              <a:t>Адрес:</a:t>
            </a:r>
            <a:r>
              <a:rPr lang="ru-RU" sz="1800" dirty="0">
                <a:latin typeface="Times New Roman" pitchFamily="18" charset="0"/>
              </a:rPr>
              <a:t> 652990, Кемеровская обл., г. Таштагол, ул. Ленина, 60</a:t>
            </a:r>
          </a:p>
          <a:p>
            <a:r>
              <a:rPr lang="ru-RU" sz="1800" b="1" dirty="0">
                <a:latin typeface="Times New Roman" pitchFamily="18" charset="0"/>
              </a:rPr>
              <a:t>Электронная почта : </a:t>
            </a:r>
            <a:r>
              <a:rPr lang="en-US" sz="1800" u="sng" dirty="0" smtClean="0">
                <a:latin typeface="Times New Roman" pitchFamily="18" charset="0"/>
              </a:rPr>
              <a:t>tash-adm@mail.ru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Телефон приемной:</a:t>
            </a:r>
            <a:r>
              <a:rPr lang="ru-RU" sz="1800" dirty="0">
                <a:latin typeface="Times New Roman" pitchFamily="18" charset="0"/>
              </a:rPr>
              <a:t> (</a:t>
            </a:r>
            <a:r>
              <a:rPr lang="en-US" sz="1800" dirty="0">
                <a:latin typeface="Times New Roman" pitchFamily="18" charset="0"/>
              </a:rPr>
              <a:t>838473</a:t>
            </a:r>
            <a:r>
              <a:rPr lang="ru-RU" sz="1800" dirty="0">
                <a:latin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</a:rPr>
              <a:t>3-3</a:t>
            </a:r>
            <a:r>
              <a:rPr lang="ru-RU" sz="1800" dirty="0" smtClean="0">
                <a:latin typeface="Times New Roman" pitchFamily="18" charset="0"/>
              </a:rPr>
              <a:t>3-43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Факс: </a:t>
            </a:r>
            <a:r>
              <a:rPr lang="ru-RU" dirty="0">
                <a:latin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</a:rPr>
              <a:t>838473</a:t>
            </a:r>
            <a:r>
              <a:rPr lang="ru-RU" dirty="0">
                <a:latin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</a:rPr>
              <a:t>2-36-13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Режим работы: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</a:rPr>
              <a:t>Понедельник - пятница с </a:t>
            </a:r>
            <a:r>
              <a:rPr lang="en-US" sz="1800" dirty="0">
                <a:latin typeface="Times New Roman" pitchFamily="18" charset="0"/>
              </a:rPr>
              <a:t>8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30</a:t>
            </a:r>
            <a:r>
              <a:rPr lang="ru-RU" sz="1800" dirty="0">
                <a:latin typeface="Times New Roman" pitchFamily="18" charset="0"/>
              </a:rPr>
              <a:t> до 1</a:t>
            </a:r>
            <a:r>
              <a:rPr lang="en-US" sz="1800" dirty="0">
                <a:latin typeface="Times New Roman" pitchFamily="18" charset="0"/>
              </a:rPr>
              <a:t>7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0.</a:t>
            </a:r>
          </a:p>
          <a:p>
            <a:r>
              <a:rPr lang="ru-RU" sz="1800" dirty="0">
                <a:latin typeface="Times New Roman" pitchFamily="18" charset="0"/>
              </a:rPr>
              <a:t>Перерыв с 1</a:t>
            </a:r>
            <a:r>
              <a:rPr lang="en-US" sz="1800" dirty="0">
                <a:latin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 до 1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</a:t>
            </a:r>
          </a:p>
          <a:p>
            <a:r>
              <a:rPr lang="ru-RU" sz="1800" dirty="0">
                <a:latin typeface="Times New Roman" pitchFamily="18" charset="0"/>
              </a:rPr>
              <a:t>Выходные дни: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ОТЧЕТ ОБ ИСПОЛНЕНИИ БЮДЖЕТА ТАШТАГОЛЬСКОГО ГОРОДСКОГО ПОСЕЛЕНИЯ ЗА 2016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ГОД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8482" t="36111" r="19989" b="23718"/>
          <a:stretch>
            <a:fillRect/>
          </a:stretch>
        </p:blipFill>
        <p:spPr bwMode="auto">
          <a:xfrm>
            <a:off x="1187625" y="2000240"/>
            <a:ext cx="6984776" cy="43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жители Таштагольского городского поселения!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1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Представляем вашему вниманию Отчет об исполнении бюджета Таштагольского городского поселения за 2016 год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 Таштагольского городского поселения и результатами его исполнения за 2016 год.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Надеемся, что представление бюджета в понятной для жителей форме повысит уровень общественного участия граждан в бюджетном процессе Таштагольского городского поселения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Таштагольского городского поселения                 А.А. Путинцев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290"/>
            <a:ext cx="8229600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sz="19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ТАШТАГОЛЬСКОГО ГОРОДСКОГО ПОСЕЛЕНИЯ ЗА 2016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071547"/>
            <a:ext cx="7215238" cy="192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23 </a:t>
            </a:r>
            <a:r>
              <a:rPr lang="ru-RU" sz="2000" dirty="0" smtClean="0">
                <a:latin typeface="Times New Roman" pitchFamily="18" charset="0"/>
              </a:rPr>
              <a:t>079 </a:t>
            </a:r>
            <a:r>
              <a:rPr lang="ru-RU" sz="2000" dirty="0" smtClean="0">
                <a:latin typeface="Times New Roman" pitchFamily="18" charset="0"/>
              </a:rPr>
              <a:t>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Объем отгруженных товаров собственного производства, выполненных работ и услуг – 1624 млн.руб.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Среднемесячная </a:t>
            </a:r>
            <a:r>
              <a:rPr lang="ru-RU" sz="2000" dirty="0" err="1" smtClean="0">
                <a:latin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</a:rPr>
              <a:t>/плата – 34 678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</a:t>
            </a:r>
            <a:r>
              <a:rPr lang="ru-RU" sz="2000" dirty="0" smtClean="0">
                <a:latin typeface="Times New Roman" pitchFamily="18" charset="0"/>
              </a:rPr>
              <a:t>2,4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8435" name="Picture 9" descr="г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14686"/>
            <a:ext cx="728667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4857784" cy="78581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составления бюджетной отчетности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2148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бюджетной отчетности: осуществляет  финансово-экономический отдел Администрации Таштагольского городского поселения;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Внешняя проверка годового отчета об исполнении бюджета Таштагольского городского поселения: годовой отчет об исполнении бюджета до его рассмотрения в Совете народных депутатов подлежит внешней проверке, которая  включает  подготовку заключения на годовой отчет об исполнении бюджета Таштагольского городского поселения;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Утверждение отчета: отчет об исполнении бюджета утверждается Решением Совета народных депутатов Таштагольского городского поселения.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novostey.com/i4/2014/01/09/6dfa3e2ac8926a4360b5a8eb67e673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85728"/>
            <a:ext cx="2786082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64294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Бюджет Таштагольского городского поселения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за 2016 год исполнялся в соответствии с: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71546"/>
            <a:ext cx="8072494" cy="285752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Требованиями бюджетного кодекса Российской Федерации;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Законами Кемеровской области, муниципальными правовыми актами совета народных  депутатов городского  поселения;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Положением о бюджетном процессе Таштагольского городского поселения;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Показателями социально-экономического развития Таштагольского городского поселения;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Уставом Таштагольского городского поселения;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Целевыми программами  Таштагольского городского поселения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4" name="Picture 8" descr="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4286256"/>
            <a:ext cx="3643337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256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00200"/>
          <a:ext cx="8143932" cy="199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80"/>
                <a:gridCol w="1979442"/>
                <a:gridCol w="2120830"/>
                <a:gridCol w="1385580"/>
              </a:tblGrid>
              <a:tr h="370840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Утвержденные (уточненные)  бюджетные назначения на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год (тыс. руб.)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за 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год (тыс. руб.)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Calibri"/>
                          <a:ea typeface="Times New Roman"/>
                          <a:cs typeface="Times New Roman"/>
                        </a:rPr>
                        <a:t>исполнения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  Доходы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177 759,9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177 494,0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  Расходы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180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647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179 558,6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  Результат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r>
                        <a:rPr lang="ru-RU" sz="12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б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юджета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: 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(-)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дефицит, (+) профицит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-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2 887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-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2064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исполнения бюджета Таштагольского городского поселения за 2016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7" descr="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714752"/>
            <a:ext cx="4071965" cy="249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go32.ru/uploads/posts/2012-12/1355291163_ynie-brakonier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3"/>
            <a:ext cx="4000528" cy="25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9373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</a:rPr>
              <a:t>Доходы поступившие в бюджет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Таштагольского городского поселения за 2016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223005"/>
          <a:ext cx="7858179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212"/>
                <a:gridCol w="3697967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/>
                        <a:t>Наименование показателя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поступившие  (тыс. руб.)</a:t>
                      </a:r>
                      <a:endParaRPr lang="ru-RU" sz="105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99 971,0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0038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6 518,0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32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71 005,0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64"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Доходы бюджета - Всего</a:t>
                      </a:r>
                      <a:endParaRPr lang="ru-RU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177 494,0</a:t>
                      </a:r>
                      <a:endParaRPr lang="ru-RU" sz="1600" b="1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6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2924944"/>
          <a:ext cx="82296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доходов в бюджет Таштагольского городского поселения за 2016 год  (тыс. 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3286124"/>
          <a:ext cx="8229600" cy="319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1357298"/>
          <a:ext cx="8215370" cy="179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 (НДФЛ)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32 956,0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32 954,4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99,9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Акцизы на нефтепродукты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5 487,4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5 222,7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95,1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584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1 946,0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1946,0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9718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59 847,0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59 847,7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2471</TotalTime>
  <Words>1098</Words>
  <Application>Microsoft Office PowerPoint</Application>
  <PresentationFormat>Экран (4:3)</PresentationFormat>
  <Paragraphs>284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Круги</vt:lpstr>
      <vt:lpstr>Слайд 1</vt:lpstr>
      <vt:lpstr>ОТЧЕТ ОБ ИСПОЛНЕНИИ БЮДЖЕТА ТАШТАГОЛЬСКОГО ГОРОДСКОГО ПОСЕЛЕНИЯ ЗА 2016 ГОД</vt:lpstr>
      <vt:lpstr>Уважаемые жители Таштагольского городского поселения!</vt:lpstr>
      <vt:lpstr>ОСНОВНЫЕ СОЦИАЛЬНО-ЭКОНОМИЧЕСКИЕ ПОКАЗАТЕЛИ ТАШТАГОЛЬСКОГО ГОРОДСКОГО ПОСЕЛЕНИЯ ЗА 2016 ГОД</vt:lpstr>
      <vt:lpstr>Этапы составления бюджетной отчетности</vt:lpstr>
      <vt:lpstr>Бюджет Таштагольского городского поселения  за 2016 год исполнялся в соответствии с:</vt:lpstr>
      <vt:lpstr>Основные характеристики исполнения бюджета Таштагольского городского поселения за 2016 год</vt:lpstr>
      <vt:lpstr>Доходы поступившие в бюджет  Таштагольского городского поселения за 2016 год</vt:lpstr>
      <vt:lpstr>Поступление налоговых доходов в бюджет Таштагольского городского поселения за 2016 год  (тыс. руб.)</vt:lpstr>
      <vt:lpstr>Поступление неналоговых доходов в бюджет Таштагольского  городского поселения за 2016 год  (тыс. руб.)</vt:lpstr>
      <vt:lpstr>Безвозмездные поступления в бюджет Таштагольского  городского поселения за 2016 год  (тыс. руб.)</vt:lpstr>
      <vt:lpstr>Слайд 12</vt:lpstr>
      <vt:lpstr>Структура расходов  бюджета Таштагольского городского поселения на 2016 год</vt:lpstr>
      <vt:lpstr>Информация об исполнении муниципальных целевых программ   Таштагольского городского поселения  в 2016 году</vt:lpstr>
      <vt:lpstr>Информация об исполнении муниципальных целевых программ Таштагольского городского поселения в 2016 году (продолжение)</vt:lpstr>
      <vt:lpstr>Доля муниципальных программ в общем объеме  расходов бюджета за 2016 год</vt:lpstr>
      <vt:lpstr>Слайд 17</vt:lpstr>
      <vt:lpstr>Слайд 18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ekonom</cp:lastModifiedBy>
  <cp:revision>277</cp:revision>
  <dcterms:created xsi:type="dcterms:W3CDTF">2015-05-27T07:54:06Z</dcterms:created>
  <dcterms:modified xsi:type="dcterms:W3CDTF">2017-04-04T06:27:31Z</dcterms:modified>
</cp:coreProperties>
</file>