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56" r:id="rId2"/>
    <p:sldId id="278" r:id="rId3"/>
    <p:sldId id="268" r:id="rId4"/>
    <p:sldId id="258" r:id="rId5"/>
    <p:sldId id="270" r:id="rId6"/>
    <p:sldId id="269" r:id="rId7"/>
    <p:sldId id="274" r:id="rId8"/>
    <p:sldId id="271" r:id="rId9"/>
    <p:sldId id="279" r:id="rId10"/>
    <p:sldId id="262" r:id="rId11"/>
    <p:sldId id="263" r:id="rId12"/>
    <p:sldId id="264" r:id="rId13"/>
    <p:sldId id="272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E1E95"/>
    <a:srgbClr val="4DE923"/>
    <a:srgbClr val="ABF20E"/>
    <a:srgbClr val="66FF33"/>
    <a:srgbClr val="808080"/>
    <a:srgbClr val="003300"/>
    <a:srgbClr val="990099"/>
    <a:srgbClr val="FF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 w="28200">
          <a:noFill/>
        </a:ln>
      </c:spPr>
    </c:title>
    <c:view3D>
      <c:rotX val="30"/>
      <c:rotY val="290"/>
      <c:perspective val="70"/>
    </c:view3D>
    <c:plotArea>
      <c:layout>
        <c:manualLayout>
          <c:layoutTarget val="inner"/>
          <c:xMode val="edge"/>
          <c:yMode val="edge"/>
          <c:x val="0.13969754901099121"/>
          <c:y val="0.24631149349300052"/>
          <c:w val="0.79530916844349675"/>
          <c:h val="0.35528942115768597"/>
        </c:manualLayout>
      </c:layout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2016 год</c:v>
                </c:pt>
              </c:strCache>
            </c:strRef>
          </c:tx>
          <c:explosion val="76"/>
          <c:dPt>
            <c:idx val="0"/>
            <c:explosion val="82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43"/>
            <c:spPr>
              <a:solidFill>
                <a:srgbClr val="7030A0"/>
              </a:solidFill>
            </c:spPr>
          </c:dPt>
          <c:dPt>
            <c:idx val="2"/>
            <c:explosion val="51"/>
          </c:dPt>
          <c:dPt>
            <c:idx val="3"/>
            <c:explosion val="29"/>
            <c:spPr>
              <a:solidFill>
                <a:srgbClr val="FFFF00"/>
              </a:solidFill>
            </c:spPr>
          </c:dPt>
          <c:dPt>
            <c:idx val="4"/>
            <c:explosion val="15"/>
            <c:spPr>
              <a:solidFill>
                <a:srgbClr val="66FF33"/>
              </a:solidFill>
            </c:spPr>
          </c:dPt>
          <c:dPt>
            <c:idx val="5"/>
            <c:explosion val="20"/>
            <c:spPr>
              <a:solidFill>
                <a:srgbClr val="FF3300"/>
              </a:solidFill>
            </c:spPr>
          </c:dPt>
          <c:dPt>
            <c:idx val="6"/>
            <c:explosion val="32"/>
            <c:spPr>
              <a:solidFill>
                <a:srgbClr val="002060"/>
              </a:solidFill>
            </c:spPr>
          </c:dPt>
          <c:dPt>
            <c:idx val="7"/>
            <c:explosion val="41"/>
            <c:spPr>
              <a:solidFill>
                <a:srgbClr val="FFFF00"/>
              </a:solidFill>
            </c:spPr>
          </c:dPt>
          <c:dPt>
            <c:idx val="8"/>
            <c:explosion val="42"/>
            <c:spPr>
              <a:solidFill>
                <a:srgbClr val="FFC000"/>
              </a:solidFill>
            </c:spPr>
          </c:dPt>
          <c:dPt>
            <c:idx val="9"/>
            <c:explosion val="56"/>
          </c:dPt>
          <c:dPt>
            <c:idx val="12"/>
            <c:spPr>
              <a:solidFill>
                <a:srgbClr val="92D050"/>
              </a:solidFill>
            </c:spPr>
          </c:dPt>
          <c:dPt>
            <c:idx val="13"/>
            <c:spPr>
              <a:solidFill>
                <a:srgbClr val="990099"/>
              </a:solidFill>
            </c:spPr>
          </c:dPt>
          <c:dLbls>
            <c:dLbl>
              <c:idx val="0"/>
              <c:layout>
                <c:manualLayout>
                  <c:x val="-6.5400485400261707E-2"/>
                  <c:y val="-6.325492149702660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3.5546007823434929E-2"/>
                  <c:y val="-0.1146822602852604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0.1091667638781099"/>
                  <c:y val="-2.867311062446004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3.6247705765553015E-2"/>
                  <c:y val="3.441493572195471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5461834254755772"/>
                  <c:y val="6.28849677732971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0.12265900196606816"/>
                  <c:y val="0.1115050328414069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-5.6349256656498092E-2"/>
                  <c:y val="0.2180807434372812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12363750838282239"/>
                  <c:y val="0.15120811952258256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0.1317775241106573"/>
                  <c:y val="3.452807141728480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88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0" i="0" kern="1200" baseline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/>
                      </a:rPr>
                      <a:t>Дотация</a:t>
                    </a:r>
                    <a:r>
                      <a:rPr lang="ru-RU" sz="900" b="0" i="0" kern="1200" baseline="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rPr>
                      <a:t>;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888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0" i="0" kern="1200" baseline="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rPr>
                      <a:t>1218; 0,91%</a:t>
                    </a:r>
                    <a:endParaRPr lang="ru-RU" sz="900" b="0" i="0" kern="1200" baseline="0" dirty="0">
                      <a:solidFill>
                        <a:schemeClr val="tx1"/>
                      </a:solidFill>
                      <a:latin typeface="Times New Roman"/>
                      <a:ea typeface="+mn-ea"/>
                      <a:cs typeface="Arial"/>
                    </a:endParaRPr>
                  </a:p>
                </c:rich>
              </c:tx>
              <c:numFmt formatCode="0.00%" sourceLinked="0"/>
              <c:spPr>
                <a:noFill/>
                <a:ln w="28200">
                  <a:noFill/>
                </a:ln>
              </c:spPr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-0.25096336984044754"/>
                  <c:y val="-2.4741079533262558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6.2252652969067512E-2"/>
                  <c:y val="0.19443696868930327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5.4510273199367923E-2"/>
                  <c:y val="0.2990606407717150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-0.13871799503273957"/>
                  <c:y val="0.27392646027836165"/>
                </c:manualLayout>
              </c:layout>
              <c:dLblPos val="bestFit"/>
              <c:showVal val="1"/>
              <c:showCatName val="1"/>
              <c:showPercent val="1"/>
            </c:dLbl>
            <c:numFmt formatCode="0.00%" sourceLinked="0"/>
            <c:spPr>
              <a:noFill/>
              <a:ln w="28200">
                <a:noFill/>
              </a:ln>
            </c:spPr>
            <c:txPr>
              <a:bodyPr/>
              <a:lstStyle/>
              <a:p>
                <a:pPr>
                  <a:defRPr sz="888" baseline="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'Лист1'!$A$2:$A$11</c:f>
              <c:strCache>
                <c:ptCount val="10"/>
                <c:pt idx="0">
                  <c:v>НДФЛ </c:v>
                </c:pt>
                <c:pt idx="1">
                  <c:v>Акцизы </c:v>
                </c:pt>
                <c:pt idx="2">
                  <c:v>Налог на имущество физических лиц </c:v>
                </c:pt>
                <c:pt idx="3">
                  <c:v>Земельный налог </c:v>
                </c:pt>
                <c:pt idx="4">
                  <c:v>Аренда земли </c:v>
                </c:pt>
                <c:pt idx="5">
                  <c:v>Платежи при пользовании природными ресурсами </c:v>
                </c:pt>
                <c:pt idx="6">
                  <c:v>Доходы от продажи земельных участков</c:v>
                </c:pt>
                <c:pt idx="7">
                  <c:v>Штрафы </c:v>
                </c:pt>
                <c:pt idx="8">
                  <c:v>Дотация 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'Лист1'!$B$2:$B$11</c:f>
              <c:numCache>
                <c:formatCode>General</c:formatCode>
                <c:ptCount val="10"/>
                <c:pt idx="0" formatCode="#,##0">
                  <c:v>33324</c:v>
                </c:pt>
                <c:pt idx="1">
                  <c:v>5026.6000000000004</c:v>
                </c:pt>
                <c:pt idx="2">
                  <c:v>1827</c:v>
                </c:pt>
                <c:pt idx="3">
                  <c:v>58008</c:v>
                </c:pt>
                <c:pt idx="4">
                  <c:v>5640</c:v>
                </c:pt>
                <c:pt idx="5">
                  <c:v>50</c:v>
                </c:pt>
                <c:pt idx="6">
                  <c:v>200</c:v>
                </c:pt>
                <c:pt idx="7">
                  <c:v>80</c:v>
                </c:pt>
                <c:pt idx="8">
                  <c:v>1218</c:v>
                </c:pt>
                <c:pt idx="9">
                  <c:v>27700</c:v>
                </c:pt>
              </c:numCache>
            </c:numRef>
          </c:val>
        </c:ser>
      </c:pie3DChart>
      <c:spPr>
        <a:noFill/>
        <a:ln w="282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9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 w="28200">
          <a:noFill/>
        </a:ln>
      </c:spPr>
    </c:title>
    <c:view3D>
      <c:rotX val="20"/>
      <c:rotY val="170"/>
      <c:perspective val="30"/>
    </c:view3D>
    <c:plotArea>
      <c:layout>
        <c:manualLayout>
          <c:layoutTarget val="inner"/>
          <c:xMode val="edge"/>
          <c:yMode val="edge"/>
          <c:x val="7.17899901570241E-2"/>
          <c:y val="0.21757502687915561"/>
          <c:w val="0.79530916844349675"/>
          <c:h val="0.35528942115768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5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66FF33"/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Pt>
            <c:idx val="6"/>
            <c:explosion val="68"/>
          </c:dPt>
          <c:dPt>
            <c:idx val="7"/>
            <c:explosion val="72"/>
          </c:dPt>
          <c:dPt>
            <c:idx val="8"/>
            <c:spPr>
              <a:solidFill>
                <a:srgbClr val="FF00FF"/>
              </a:solidFill>
            </c:spPr>
          </c:dPt>
          <c:dPt>
            <c:idx val="12"/>
            <c:spPr>
              <a:solidFill>
                <a:srgbClr val="92D050"/>
              </a:solidFill>
            </c:spPr>
          </c:dPt>
          <c:dPt>
            <c:idx val="13"/>
            <c:spPr>
              <a:solidFill>
                <a:srgbClr val="990099"/>
              </a:solidFill>
            </c:spPr>
          </c:dPt>
          <c:dLbls>
            <c:dLbl>
              <c:idx val="0"/>
              <c:layout>
                <c:manualLayout>
                  <c:x val="-1.549433688062192E-2"/>
                  <c:y val="0.2121362168856532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  <a:r>
                      <a:rPr lang="ru-RU" dirty="0" smtClean="0"/>
                      <a:t>8921; </a:t>
                    </a:r>
                    <a:r>
                      <a:rPr lang="ru-RU" dirty="0"/>
                      <a:t>6,44%</a:t>
                    </a: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-0.13476382930684128"/>
                  <c:y val="0.1654983737439142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0"/>
                  <c:y val="8.580399693326841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9.6221565114966504E-2"/>
                  <c:y val="8.0731746592635698E-3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-7.1196276028672775E-2"/>
                  <c:y val="-7.840265974477340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2.5858601970231133E-2"/>
                  <c:y val="-6.091376684166244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4.0521330083242671E-2"/>
                  <c:y val="5.763566006947285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4.4862736838087135E-2"/>
                  <c:y val="0.1248663584598913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-8.3146231536065807E-3"/>
                  <c:y val="0.130317101107283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Средства массовой информации; 30; 0,03%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9"/>
              <c:layout>
                <c:manualLayout>
                  <c:x val="9.8553878460158256E-2"/>
                  <c:y val="4.9494740048040976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0"/>
              <c:layout>
                <c:manualLayout>
                  <c:x val="6.2252652969067505E-2"/>
                  <c:y val="0.1944369686893032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1"/>
              <c:layout>
                <c:manualLayout>
                  <c:x val="-5.4510273199367923E-2"/>
                  <c:y val="0.2990606407717150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3"/>
              <c:layout>
                <c:manualLayout>
                  <c:x val="-0.13871799503273952"/>
                  <c:y val="0.27392646027836154"/>
                </c:manualLayout>
              </c:layout>
              <c:dLblPos val="bestFit"/>
              <c:showVal val="1"/>
              <c:showCatName val="1"/>
              <c:showPercent val="1"/>
            </c:dLbl>
            <c:numFmt formatCode="0.00%" sourceLinked="0"/>
            <c:spPr>
              <a:noFill/>
              <a:ln w="28200">
                <a:noFill/>
              </a:ln>
            </c:spPr>
            <c:txPr>
              <a:bodyPr/>
              <a:lstStyle/>
              <a:p>
                <a:pPr>
                  <a:defRPr sz="888" baseline="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Соц.политика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8912</c:v>
                </c:pt>
                <c:pt idx="1">
                  <c:v>200</c:v>
                </c:pt>
                <c:pt idx="2">
                  <c:v>37735</c:v>
                </c:pt>
                <c:pt idx="3">
                  <c:v>37100</c:v>
                </c:pt>
                <c:pt idx="4">
                  <c:v>2520</c:v>
                </c:pt>
                <c:pt idx="5">
                  <c:v>36367.599999999999</c:v>
                </c:pt>
                <c:pt idx="6">
                  <c:v>886.4</c:v>
                </c:pt>
                <c:pt idx="7">
                  <c:v>14711.6</c:v>
                </c:pt>
                <c:pt idx="8">
                  <c:v>30</c:v>
                </c:pt>
              </c:numCache>
            </c:numRef>
          </c:val>
        </c:ser>
      </c:pie3DChart>
      <c:spPr>
        <a:noFill/>
        <a:ln w="282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99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C5BE6-3F9F-4787-83BA-22BBE8810B5A}" type="presOf" srcId="{4E7CB679-5A70-4D19-B9FE-B35165ACC3D3}" destId="{32775538-2AC3-4373-B014-5A44732CBC7F}" srcOrd="0" destOrd="0" presId="urn:microsoft.com/office/officeart/2005/8/layout/equation1"/>
    <dgm:cxn modelId="{7DE1FED2-BBA8-4C55-8E02-449CDDC1BA1F}" type="presOf" srcId="{D36948F7-83BC-4220-85A0-DE21D57BD41D}" destId="{1816D16A-814C-4C22-A6CC-12105B3989BB}" srcOrd="0" destOrd="0" presId="urn:microsoft.com/office/officeart/2005/8/layout/equation1"/>
    <dgm:cxn modelId="{5F19968E-F718-4480-977A-791D9C3F8EEE}" type="presOf" srcId="{FEA73179-04A7-4795-AF97-EAF1F3F2AA68}" destId="{4B955819-9EB5-4C61-BE5E-7CE7027DF3F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F5571108-2A51-45C5-A5AD-EEF27A3F7622}" type="presOf" srcId="{65EBFEF0-9C89-4A4C-BA89-C4D7B4B700F7}" destId="{7FAC88BC-C8FF-402F-AB2A-11AC4BBF48B7}" srcOrd="0" destOrd="0" presId="urn:microsoft.com/office/officeart/2005/8/layout/equation1"/>
    <dgm:cxn modelId="{0A1C237C-16BE-4250-AFAD-F35D47F5C7A7}" type="presOf" srcId="{ADB1419B-AC29-439A-9A52-52A4D8AD4433}" destId="{A84245DF-C8CC-47D2-83AC-15EF153255E0}" srcOrd="0" destOrd="0" presId="urn:microsoft.com/office/officeart/2005/8/layout/equation1"/>
    <dgm:cxn modelId="{8ED88ADC-2804-47A9-B1C6-88292282869B}" type="presOf" srcId="{6CD1DB72-7F8F-4E2A-A00A-E83DF7CE947F}" destId="{22696057-B287-4EFB-96CD-3F248CB196C8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614F2DC5-BB86-477D-AA14-AF1B07F9D383}" type="presParOf" srcId="{22696057-B287-4EFB-96CD-3F248CB196C8}" destId="{7FAC88BC-C8FF-402F-AB2A-11AC4BBF48B7}" srcOrd="0" destOrd="0" presId="urn:microsoft.com/office/officeart/2005/8/layout/equation1"/>
    <dgm:cxn modelId="{C7711A36-30BD-4DCB-BBF7-CF4B23B1736E}" type="presParOf" srcId="{22696057-B287-4EFB-96CD-3F248CB196C8}" destId="{2E3F7D03-16FC-4BE4-943C-EE4202A7666A}" srcOrd="1" destOrd="0" presId="urn:microsoft.com/office/officeart/2005/8/layout/equation1"/>
    <dgm:cxn modelId="{DE970659-9A69-4E07-B122-8DE9F9E8A7D3}" type="presParOf" srcId="{22696057-B287-4EFB-96CD-3F248CB196C8}" destId="{1816D16A-814C-4C22-A6CC-12105B3989BB}" srcOrd="2" destOrd="0" presId="urn:microsoft.com/office/officeart/2005/8/layout/equation1"/>
    <dgm:cxn modelId="{863D60F4-4849-434C-92B5-69CD93B67CA4}" type="presParOf" srcId="{22696057-B287-4EFB-96CD-3F248CB196C8}" destId="{5A3AD51A-CA0C-4D60-85EB-AFC0F3AEFCE4}" srcOrd="3" destOrd="0" presId="urn:microsoft.com/office/officeart/2005/8/layout/equation1"/>
    <dgm:cxn modelId="{395FA55A-8C21-419F-A56C-9A99C1F84AA6}" type="presParOf" srcId="{22696057-B287-4EFB-96CD-3F248CB196C8}" destId="{32775538-2AC3-4373-B014-5A44732CBC7F}" srcOrd="4" destOrd="0" presId="urn:microsoft.com/office/officeart/2005/8/layout/equation1"/>
    <dgm:cxn modelId="{2E3635D4-C03C-4794-9968-B4CFEAE47A9D}" type="presParOf" srcId="{22696057-B287-4EFB-96CD-3F248CB196C8}" destId="{EDA2439C-BAC0-499A-8F57-8D66EBFA7D82}" srcOrd="5" destOrd="0" presId="urn:microsoft.com/office/officeart/2005/8/layout/equation1"/>
    <dgm:cxn modelId="{BB9AD2EE-CC9A-4334-A28C-E3A3F25ABC0A}" type="presParOf" srcId="{22696057-B287-4EFB-96CD-3F248CB196C8}" destId="{4B955819-9EB5-4C61-BE5E-7CE7027DF3F0}" srcOrd="6" destOrd="0" presId="urn:microsoft.com/office/officeart/2005/8/layout/equation1"/>
    <dgm:cxn modelId="{0A4D4F13-472C-46C0-BF13-1C7279B3E557}" type="presParOf" srcId="{22696057-B287-4EFB-96CD-3F248CB196C8}" destId="{EE572389-320D-4E27-B728-8E274B326BA1}" srcOrd="7" destOrd="0" presId="urn:microsoft.com/office/officeart/2005/8/layout/equation1"/>
    <dgm:cxn modelId="{091BE8F8-63B9-4C43-A43A-EAAD727B8CE2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7" y="335683"/>
        <a:ext cx="1733696" cy="900268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860324" y="428316"/>
        <a:ext cx="651554" cy="651554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8993" y="348613"/>
        <a:ext cx="1667675" cy="874408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327886" y="460040"/>
        <a:ext cx="651554" cy="65155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070658" y="300073"/>
        <a:ext cx="1714643" cy="97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27.04.2017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6392233C-74CB-4E0B-BF5D-4F8ADF9CA575}" type="slidenum">
              <a:rPr lang="ru-RU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54BFF8B2-1209-4186-A49F-F8BB4ABD40A6}" type="slidenum">
              <a:rPr lang="ru-RU" sz="1200">
                <a:latin typeface="+mn-lt"/>
                <a:cs typeface="+mn-cs"/>
              </a:rPr>
              <a:pPr algn="r">
                <a:defRPr/>
              </a:pPr>
              <a:t>14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tr.my1.ru/post_tash_raion/2015/reshenie-26_ot_28.12.15g-o_bjudzhete_na_2016_g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баннер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64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6612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3"/>
              </a:rPr>
              <a:t> </a:t>
            </a:r>
            <a:r>
              <a:rPr lang="ru-RU" sz="1600" dirty="0" smtClean="0">
                <a:hlinkClick r:id="" action="ppaction://hlinkshowjump?jump=firstslide"/>
              </a:rPr>
              <a:t>Разработан на основании решения Совета народных депутатов </a:t>
            </a:r>
          </a:p>
          <a:p>
            <a:pPr algn="ctr"/>
            <a:r>
              <a:rPr lang="ru-RU" sz="1600" dirty="0" smtClean="0">
                <a:hlinkClick r:id="" action="ppaction://hlinkshowjump?jump=firstslide"/>
              </a:rPr>
              <a:t>Таштагольского городского поселения от «28» декабря 2015 года № 26 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2656"/>
            <a:ext cx="8229600" cy="792088"/>
          </a:xfrm>
        </p:spPr>
        <p:txBody>
          <a:bodyPr/>
          <a:lstStyle/>
          <a:p>
            <a:r>
              <a:rPr lang="ru-RU" altLang="ru-RU" sz="2400" dirty="0" smtClean="0">
                <a:effectLst/>
                <a:latin typeface="Times New Roman" pitchFamily="18" charset="0"/>
              </a:rPr>
              <a:t>Расходы Таштагольского городского поселения на 2016 г.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/>
        </p:nvGraphicFramePr>
        <p:xfrm>
          <a:off x="539552" y="1556792"/>
          <a:ext cx="8424863" cy="3992880"/>
        </p:xfrm>
        <a:graphic>
          <a:graphicData uri="http://schemas.openxmlformats.org/drawingml/2006/table">
            <a:tbl>
              <a:tblPr/>
              <a:tblGrid>
                <a:gridCol w="4870450"/>
                <a:gridCol w="2019300"/>
                <a:gridCol w="1535113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вес. %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36367,6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138471,6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CCECFF"/>
                </a:solidFill>
                <a:latin typeface="Times New Roman" pitchFamily="18" charset="0"/>
              </a:rPr>
              <a:t>Структура расходов бюджета </a:t>
            </a:r>
            <a:br>
              <a:rPr lang="ru-RU" sz="2400" dirty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rgbClr val="CCECFF"/>
                </a:solidFill>
                <a:latin typeface="Times New Roman" pitchFamily="18" charset="0"/>
              </a:rPr>
              <a:t>МО «</a:t>
            </a:r>
            <a:r>
              <a:rPr lang="ru-RU" sz="2400" dirty="0" smtClean="0">
                <a:solidFill>
                  <a:srgbClr val="CCECFF"/>
                </a:solidFill>
                <a:latin typeface="Times New Roman" pitchFamily="18" charset="0"/>
              </a:rPr>
              <a:t>Таштагольского городского </a:t>
            </a:r>
            <a:r>
              <a:rPr lang="ru-RU" sz="2400" dirty="0" smtClean="0">
                <a:solidFill>
                  <a:srgbClr val="CCECFF"/>
                </a:solidFill>
                <a:latin typeface="Times New Roman" pitchFamily="18" charset="0"/>
              </a:rPr>
              <a:t>поселения»</a:t>
            </a:r>
            <a:r>
              <a:rPr lang="ru-RU" sz="2400" dirty="0" smtClean="0">
                <a:solidFill>
                  <a:srgbClr val="CCECFF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CCECFF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CCECFF"/>
                </a:solidFill>
                <a:latin typeface="Times New Roman" pitchFamily="18" charset="0"/>
              </a:rPr>
              <a:t>тыс.руб</a:t>
            </a:r>
            <a:r>
              <a:rPr lang="ru-RU" sz="1400" dirty="0" smtClean="0">
                <a:solidFill>
                  <a:srgbClr val="CCECFF"/>
                </a:solidFill>
                <a:latin typeface="Times New Roman" pitchFamily="18" charset="0"/>
              </a:rPr>
              <a:t>.</a:t>
            </a:r>
            <a:endParaRPr lang="ru-RU" altLang="ru-RU" sz="1400" dirty="0" smtClean="0">
              <a:effectLst/>
            </a:endParaRP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8721544"/>
              </p:ext>
            </p:extLst>
          </p:nvPr>
        </p:nvGraphicFramePr>
        <p:xfrm>
          <a:off x="3275856" y="1340768"/>
          <a:ext cx="5868144" cy="530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3104404" cy="29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80400" cy="1052736"/>
          </a:xfrm>
        </p:spPr>
        <p:txBody>
          <a:bodyPr/>
          <a:lstStyle/>
          <a:p>
            <a:r>
              <a:rPr lang="ru-RU" altLang="ru-RU" sz="2400" b="1" dirty="0" smtClean="0">
                <a:effectLst/>
                <a:latin typeface="Times New Roman" pitchFamily="18" charset="0"/>
              </a:rPr>
              <a:t>Перечень муниципальных </a:t>
            </a:r>
            <a:r>
              <a:rPr lang="ru-RU" altLang="ru-RU" sz="2400" b="1" dirty="0" smtClean="0">
                <a:effectLst/>
                <a:latin typeface="Times New Roman" pitchFamily="18" charset="0"/>
              </a:rPr>
              <a:t>программ</a:t>
            </a:r>
            <a:r>
              <a:rPr lang="ru-RU" altLang="ru-RU" sz="2400" dirty="0" smtClean="0">
                <a:effectLst/>
                <a:latin typeface="Times New Roman" pitchFamily="18" charset="0"/>
              </a:rPr>
              <a:t/>
            </a:r>
            <a:br>
              <a:rPr lang="ru-RU" altLang="ru-RU" sz="2400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Таштагольского городского поселения на 2016г.</a:t>
            </a:r>
            <a:r>
              <a:rPr lang="en-US" altLang="ru-RU" sz="2400" b="1" dirty="0" smtClean="0">
                <a:effectLst/>
                <a:latin typeface="Times New Roman" pitchFamily="18" charset="0"/>
              </a:rPr>
              <a:t>                        </a:t>
            </a:r>
            <a:r>
              <a:rPr lang="ru-RU" altLang="ru-RU" sz="2400" b="1" dirty="0" smtClean="0">
                <a:effectLst/>
                <a:latin typeface="Times New Roman" pitchFamily="18" charset="0"/>
              </a:rPr>
              <a:t>                                          </a:t>
            </a:r>
            <a:r>
              <a:rPr lang="ru-RU" altLang="ru-RU" sz="1400" b="1" dirty="0" smtClean="0">
                <a:effectLst/>
                <a:latin typeface="Times New Roman" pitchFamily="18" charset="0"/>
              </a:rPr>
              <a:t>тыс.руб.</a:t>
            </a:r>
            <a:endParaRPr lang="ru-RU" altLang="ru-RU" sz="14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37978" name="Group 1114"/>
          <p:cNvGraphicFramePr>
            <a:graphicFrameLocks noGrp="1"/>
          </p:cNvGraphicFramePr>
          <p:nvPr/>
        </p:nvGraphicFramePr>
        <p:xfrm>
          <a:off x="683568" y="1124744"/>
          <a:ext cx="7651750" cy="5425440"/>
        </p:xfrm>
        <a:graphic>
          <a:graphicData uri="http://schemas.openxmlformats.org/drawingml/2006/table">
            <a:tbl>
              <a:tblPr/>
              <a:tblGrid>
                <a:gridCol w="6575425"/>
                <a:gridCol w="1076325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ликвидация чрезвычайных ситуаций, 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лесоохранных мероприятий в городских лесах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 поддержка населения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Информатизационное обеспечение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Занятость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и распоряжение муниципальным имуществом, составляющим муниципальную казну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малого и среднего предпринимательства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Строительства и реконструкция объектов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сироты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коренных и малочисленных народов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Таштагольского городского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Корректировка генерального плана Таштагольского городского поселения, проведение экспертизы проекта, правила застройки и землепользования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Содержание, обслуживание и ремонт жилищного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 в Таштагольском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76672"/>
            <a:ext cx="8229600" cy="881063"/>
          </a:xfrm>
          <a:noFill/>
        </p:spPr>
        <p:txBody>
          <a:bodyPr/>
          <a:lstStyle/>
          <a:p>
            <a:r>
              <a:rPr lang="ru-RU" altLang="ru-RU" sz="2400" b="1" dirty="0" smtClean="0">
                <a:effectLst/>
                <a:latin typeface="Times New Roman" pitchFamily="18" charset="0"/>
              </a:rPr>
              <a:t>Перечень муниципальных целевых программ</a:t>
            </a:r>
            <a:r>
              <a:rPr lang="ru-RU" altLang="ru-RU" sz="2400" dirty="0" smtClean="0">
                <a:effectLst/>
                <a:latin typeface="Times New Roman" pitchFamily="18" charset="0"/>
              </a:rPr>
              <a:t/>
            </a:r>
            <a:br>
              <a:rPr lang="ru-RU" altLang="ru-RU" sz="2400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Таштагольского городского поселения на 2016г. (продолжение)</a:t>
            </a:r>
            <a:r>
              <a:rPr lang="ru-RU" altLang="ru-RU" sz="1200" b="1" dirty="0" smtClean="0">
                <a:effectLst/>
                <a:latin typeface="Times New Roman" pitchFamily="18" charset="0"/>
              </a:rPr>
              <a:t/>
            </a:r>
            <a:br>
              <a:rPr lang="ru-RU" altLang="ru-RU" sz="1200" b="1" dirty="0" smtClean="0">
                <a:effectLst/>
                <a:latin typeface="Times New Roman" pitchFamily="18" charset="0"/>
              </a:rPr>
            </a:br>
            <a:r>
              <a:rPr lang="ru-RU" altLang="ru-RU" sz="1200" b="1" dirty="0" smtClean="0">
                <a:solidFill>
                  <a:srgbClr val="CCECFF"/>
                </a:solidFill>
                <a:effectLst/>
                <a:latin typeface="Times New Roman" pitchFamily="18" charset="0"/>
              </a:rPr>
              <a:t> тыс.руб. </a:t>
            </a:r>
            <a:r>
              <a:rPr lang="ru-RU" altLang="ru-RU" sz="2400" b="1" dirty="0" smtClean="0">
                <a:effectLst/>
                <a:latin typeface="Times New Roman" pitchFamily="18" charset="0"/>
              </a:rPr>
              <a:t/>
            </a:r>
            <a:br>
              <a:rPr lang="ru-RU" altLang="ru-RU" sz="2400" b="1" dirty="0" smtClean="0">
                <a:effectLst/>
                <a:latin typeface="Times New Roman" pitchFamily="18" charset="0"/>
              </a:rPr>
            </a:br>
            <a:endParaRPr lang="ru-RU" altLang="ru-RU" sz="24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37104" name="Group 240"/>
          <p:cNvGraphicFramePr>
            <a:graphicFrameLocks noGrp="1"/>
          </p:cNvGraphicFramePr>
          <p:nvPr/>
        </p:nvGraphicFramePr>
        <p:xfrm>
          <a:off x="395536" y="1772816"/>
          <a:ext cx="7867650" cy="3250829"/>
        </p:xfrm>
        <a:graphic>
          <a:graphicData uri="http://schemas.openxmlformats.org/drawingml/2006/table">
            <a:tbl>
              <a:tblPr/>
              <a:tblGrid>
                <a:gridCol w="6761163"/>
                <a:gridCol w="1106487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работы по вопросам награждения, поощрения и проведения организационных мероприятий на территории Таштагольского городского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культуры в Таштагольском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36367,6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развитие системы коммунальной инфраструктуры Таштагольского городского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автомобильных дорог общего пользования Таштагольского городского поселения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спорта в Таштагольском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14711,6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119054,7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857232"/>
            <a:ext cx="850112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571500" y="1500188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>
                <a:latin typeface="Times New Roman" pitchFamily="18" charset="0"/>
              </a:rPr>
              <a:t>Брошюра подготовлена </a:t>
            </a:r>
            <a:r>
              <a:rPr lang="ru-RU" sz="1800" dirty="0" smtClean="0">
                <a:latin typeface="Times New Roman" pitchFamily="18" charset="0"/>
              </a:rPr>
              <a:t>Администрация Таштагольского городского поселения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5062" name="Прямоугольник 21"/>
          <p:cNvSpPr>
            <a:spLocks noChangeArrowheads="1"/>
          </p:cNvSpPr>
          <p:nvPr/>
        </p:nvSpPr>
        <p:spPr bwMode="auto">
          <a:xfrm>
            <a:off x="785813" y="2000250"/>
            <a:ext cx="7500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latin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</a:rPr>
              <a:t> 652990, Кемеровская обл., г. Таштагол, ул. Ленина, 60</a:t>
            </a:r>
          </a:p>
          <a:p>
            <a:r>
              <a:rPr lang="ru-RU" sz="1800" b="1" dirty="0">
                <a:latin typeface="Times New Roman" pitchFamily="18" charset="0"/>
              </a:rPr>
              <a:t>Электронная почта : </a:t>
            </a:r>
            <a:r>
              <a:rPr lang="en-US" sz="1800" u="sng" dirty="0" smtClean="0">
                <a:latin typeface="Times New Roman" pitchFamily="18" charset="0"/>
              </a:rPr>
              <a:t>tash-adm@mail.ru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Телефон приемной:</a:t>
            </a:r>
            <a:r>
              <a:rPr lang="ru-RU" sz="1800" dirty="0">
                <a:latin typeface="Times New Roman" pitchFamily="18" charset="0"/>
              </a:rPr>
              <a:t> (</a:t>
            </a:r>
            <a:r>
              <a:rPr lang="en-US" sz="1800" dirty="0">
                <a:latin typeface="Times New Roman" pitchFamily="18" charset="0"/>
              </a:rPr>
              <a:t>838473</a:t>
            </a:r>
            <a:r>
              <a:rPr lang="ru-RU" sz="1800" dirty="0">
                <a:latin typeface="Times New Roman" pitchFamily="18" charset="0"/>
              </a:rPr>
              <a:t>) </a:t>
            </a:r>
            <a:r>
              <a:rPr lang="en-US" sz="1800" dirty="0" smtClean="0">
                <a:latin typeface="Times New Roman" pitchFamily="18" charset="0"/>
              </a:rPr>
              <a:t>3-3</a:t>
            </a:r>
            <a:r>
              <a:rPr lang="ru-RU" sz="1800" dirty="0" smtClean="0">
                <a:latin typeface="Times New Roman" pitchFamily="18" charset="0"/>
              </a:rPr>
              <a:t>3-43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Факс: </a:t>
            </a:r>
            <a:r>
              <a:rPr lang="ru-RU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838473</a:t>
            </a:r>
            <a:r>
              <a:rPr lang="ru-RU" dirty="0">
                <a:latin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</a:rPr>
              <a:t>2-36-13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</a:rPr>
              <a:t>Режим работы:</a:t>
            </a:r>
            <a:endParaRPr lang="ru-RU" sz="1800" dirty="0">
              <a:latin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</a:rPr>
              <a:t>Понедельник - пятница с </a:t>
            </a:r>
            <a:r>
              <a:rPr lang="en-US" sz="1800" dirty="0">
                <a:latin typeface="Times New Roman" pitchFamily="18" charset="0"/>
              </a:rPr>
              <a:t>8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30</a:t>
            </a:r>
            <a:r>
              <a:rPr lang="ru-RU" sz="1800" dirty="0">
                <a:latin typeface="Times New Roman" pitchFamily="18" charset="0"/>
              </a:rPr>
              <a:t> до 1</a:t>
            </a:r>
            <a:r>
              <a:rPr lang="en-US" sz="1800" dirty="0">
                <a:latin typeface="Times New Roman" pitchFamily="18" charset="0"/>
              </a:rPr>
              <a:t>7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0.</a:t>
            </a:r>
          </a:p>
          <a:p>
            <a:r>
              <a:rPr lang="ru-RU" sz="1800" dirty="0">
                <a:latin typeface="Times New Roman" pitchFamily="18" charset="0"/>
              </a:rPr>
              <a:t>Перерыв с 1</a:t>
            </a:r>
            <a:r>
              <a:rPr lang="en-US" sz="1800" dirty="0">
                <a:latin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 до 1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:</a:t>
            </a:r>
            <a:r>
              <a:rPr lang="en-US" sz="1800" dirty="0">
                <a:latin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</a:rPr>
              <a:t>0</a:t>
            </a:r>
          </a:p>
          <a:p>
            <a:r>
              <a:rPr lang="ru-RU" sz="1800" dirty="0">
                <a:latin typeface="Times New Roman" pitchFamily="18" charset="0"/>
              </a:rPr>
              <a:t>Выходные дни: суббота, воскресенье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3375"/>
            <a:ext cx="7772400" cy="10795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БЮДЖЕТ ТАШТАГОЛЬСКОГО ГОРОДСКОГО ПОСЕЛЕНИЯ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НА 201</a:t>
            </a:r>
            <a:r>
              <a:rPr lang="en-US" sz="2400" dirty="0" smtClean="0">
                <a:latin typeface="Times New Roman" pitchFamily="18" charset="0"/>
              </a:rPr>
              <a:t>6 </a:t>
            </a:r>
            <a:r>
              <a:rPr lang="ru-RU" sz="2400" dirty="0" smtClean="0">
                <a:latin typeface="Times New Roman" pitchFamily="18" charset="0"/>
              </a:rPr>
              <a:t>ГОД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482" t="36111" r="19989" b="23718"/>
          <a:stretch>
            <a:fillRect/>
          </a:stretch>
        </p:blipFill>
        <p:spPr bwMode="auto">
          <a:xfrm>
            <a:off x="1187625" y="1484784"/>
            <a:ext cx="69847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66FF33"/>
                </a:solidFill>
                <a:latin typeface="Times New Roman" pitchFamily="18" charset="0"/>
              </a:rPr>
              <a:t>ОСНОВНЫЕ СОЦИАЛЬНО-ЭКОНОМИЧЕСКИЕ ПОКАЗАТЕЛИ ТАШТАГОЛЬСКОГО ГОРОДСКОГО ПОСЕЛЕНИЯ НА 2016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760"/>
            <a:ext cx="8209036" cy="713070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23 000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 – 1624 млн.руб.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Среднемесячная </a:t>
            </a:r>
            <a:r>
              <a:rPr lang="ru-RU" sz="2000" dirty="0" err="1" smtClean="0">
                <a:latin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</a:rPr>
              <a:t>/плата – 34 678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2,5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8435" name="Picture 9" descr="г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500438"/>
            <a:ext cx="6480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Бюджетный процесс в Таштагольском городском поселении 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FF0066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Составление </a:t>
            </a:r>
            <a:r>
              <a:rPr lang="ru-RU" sz="1600" dirty="0" smtClean="0">
                <a:latin typeface="Times New Roman" pitchFamily="18" charset="0"/>
              </a:rPr>
              <a:t>проекта бюджета на очередной финансовый год (Администрация Таштагольского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latin typeface="Times New Roman" pitchFamily="18" charset="0"/>
              </a:rPr>
              <a:t>проекта бюджета на очередной финансовый год (Совет народных депутатов Таштагольского 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Утверждение </a:t>
            </a:r>
            <a:r>
              <a:rPr lang="ru-RU" sz="1600" dirty="0" smtClean="0">
                <a:latin typeface="Times New Roman" pitchFamily="18" charset="0"/>
              </a:rPr>
              <a:t>бюджета на очередной финансовый год (Совет народных депутатов Таштагольского 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Исполнение </a:t>
            </a:r>
            <a:r>
              <a:rPr lang="ru-RU" sz="1600" dirty="0" smtClean="0">
                <a:latin typeface="Times New Roman" pitchFamily="18" charset="0"/>
              </a:rPr>
              <a:t> бюджета в текущем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28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2376487"/>
          </a:xfrm>
        </p:spPr>
        <p:txBody>
          <a:bodyPr/>
          <a:lstStyle/>
          <a:p>
            <a:r>
              <a:rPr lang="ru-RU" sz="2000" u="sng" smtClean="0">
                <a:effectLst/>
                <a:latin typeface="Times New Roman" pitchFamily="18" charset="0"/>
              </a:rPr>
              <a:t>Бюджет </a:t>
            </a:r>
            <a:r>
              <a:rPr lang="ru-RU" sz="2000" smtClean="0">
                <a:effectLst/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 smtClean="0">
                <a:effectLst/>
                <a:latin typeface="Times New Roman" pitchFamily="18" charset="0"/>
              </a:rPr>
              <a:t> </a:t>
            </a:r>
            <a:r>
              <a:rPr lang="ru-RU" sz="2000" smtClean="0">
                <a:effectLst/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 smtClean="0">
                <a:effectLst/>
                <a:latin typeface="Times New Roman" pitchFamily="18" charset="0"/>
              </a:rPr>
              <a:t>.</a:t>
            </a:r>
            <a:endParaRPr lang="ru-RU" sz="2000" smtClean="0">
              <a:effectLst/>
              <a:latin typeface="Times New Roman" pitchFamily="18" charset="0"/>
            </a:endParaRPr>
          </a:p>
        </p:txBody>
      </p:sp>
      <p:pic>
        <p:nvPicPr>
          <p:cNvPr id="20483" name="Picture 7" descr="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24175"/>
            <a:ext cx="388778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24175"/>
            <a:ext cx="44640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550" y="2135188"/>
            <a:ext cx="7561263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507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1510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21512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5888" y="1362075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00125"/>
            <a:ext cx="1143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43174" y="548680"/>
            <a:ext cx="3929090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22539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589107" y="2071677"/>
              <a:ext cx="5643369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48286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54919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26230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589109" y="2071679"/>
              <a:ext cx="5643369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482861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54920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26231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52125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6761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018756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203325" y="3695700"/>
            <a:ext cx="2000250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налог на имущество организаций;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использования государственного имущества;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продажи земельных участков;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штрафы, санкции, </a:t>
            </a:r>
            <a:r>
              <a:rPr lang="ru-RU" sz="15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возмещение ущерба;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иные неналоговые доходы.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3624263"/>
            <a:ext cx="2448272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федерального бюджета (</a:t>
            </a:r>
            <a:r>
              <a:rPr lang="ru-RU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других бюджетов бюджетной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безвозмездные поступления от государственных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организаций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385888" y="2085975"/>
            <a:ext cx="7500937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Структура доходов бюджета 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МО «Таштагольское городское поселение</a:t>
            </a:r>
            <a:r>
              <a:rPr lang="ru-RU" sz="2400" dirty="0" smtClean="0">
                <a:latin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</a:rPr>
              <a:t>тыс.руб.</a:t>
            </a:r>
            <a:endParaRPr lang="ru-RU" sz="1400" dirty="0" smtClean="0">
              <a:latin typeface="Times New Roman" pitchFamily="18" charset="0"/>
            </a:endParaRPr>
          </a:p>
        </p:txBody>
      </p:sp>
      <p:pic>
        <p:nvPicPr>
          <p:cNvPr id="358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3079532" cy="26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8721544"/>
              </p:ext>
            </p:extLst>
          </p:nvPr>
        </p:nvGraphicFramePr>
        <p:xfrm>
          <a:off x="107504" y="1554634"/>
          <a:ext cx="5632053" cy="530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</p:nvPr>
        </p:nvGraphicFramePr>
        <p:xfrm>
          <a:off x="251520" y="1340762"/>
          <a:ext cx="5113338" cy="4536505"/>
        </p:xfrm>
        <a:graphic>
          <a:graphicData uri="http://schemas.openxmlformats.org/drawingml/2006/table">
            <a:tbl>
              <a:tblPr/>
              <a:tblGrid>
                <a:gridCol w="3948113"/>
                <a:gridCol w="1165225"/>
              </a:tblGrid>
              <a:tr h="2838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33 324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5026,6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58008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98185,6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продажи земельных участков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104155,6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1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133073,60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План по доходам бюджета МО «Таштагольского городского поселения»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на 2016г.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altLang="ru-RU" sz="1200" b="1" dirty="0" smtClean="0">
                <a:solidFill>
                  <a:srgbClr val="CCECFF"/>
                </a:solidFill>
                <a:effectLst/>
                <a:latin typeface="Times New Roman" pitchFamily="18" charset="0"/>
              </a:rPr>
              <a:t> тыс.руб.</a:t>
            </a: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36940" name="Picture 77" descr="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316706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1" name="Picture 78" descr="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1065</TotalTime>
  <Words>880</Words>
  <Application>Microsoft Office PowerPoint</Application>
  <PresentationFormat>Экран (4:3)</PresentationFormat>
  <Paragraphs>194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Круги</vt:lpstr>
      <vt:lpstr>Слайд 1</vt:lpstr>
      <vt:lpstr>БЮДЖЕТ ТАШТАГОЛЬСКОГО ГОРОДСКОГО ПОСЕЛЕНИЯ  НА 2016 ГОД </vt:lpstr>
      <vt:lpstr>ОСНОВНЫЕ СОЦИАЛЬНО-ЭКОНОМИЧЕСКИЕ ПОКАЗАТЕЛИ ТАШТАГОЛЬСКОГО ГОРОДСКОГО ПОСЕЛЕНИЯ НА 2016 ГОД</vt:lpstr>
      <vt:lpstr> Бюджетный процесс в Таштагольском городском поселении 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Слайд 6</vt:lpstr>
      <vt:lpstr>Слайд 7</vt:lpstr>
      <vt:lpstr>Структура доходов бюджета  МО «Таштагольское городское поселение» тыс.руб.</vt:lpstr>
      <vt:lpstr>План по доходам бюджета МО «Таштагольского городского поселения» на 2016г.  тыс.руб.</vt:lpstr>
      <vt:lpstr>Расходы Таштагольского городского поселения на 2016 г.</vt:lpstr>
      <vt:lpstr>Структура расходов бюджета  МО «Таштагольского городского поселения»  тыс.руб.</vt:lpstr>
      <vt:lpstr>Перечень муниципальных программ Таштагольского городского поселения на 2016г.                                                                  тыс.руб.</vt:lpstr>
      <vt:lpstr>Перечень муниципальных целевых программ Таштагольского городского поселения на 2016г. (продолжение)  тыс.руб.  </vt:lpstr>
      <vt:lpstr>Слайд 14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ekonom</cp:lastModifiedBy>
  <cp:revision>142</cp:revision>
  <dcterms:created xsi:type="dcterms:W3CDTF">2015-05-27T07:54:06Z</dcterms:created>
  <dcterms:modified xsi:type="dcterms:W3CDTF">2017-04-27T08:52:40Z</dcterms:modified>
</cp:coreProperties>
</file>