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7" r:id="rId2"/>
    <p:sldId id="4862" r:id="rId3"/>
    <p:sldId id="4880" r:id="rId4"/>
    <p:sldId id="4877" r:id="rId5"/>
    <p:sldId id="4878" r:id="rId6"/>
    <p:sldId id="4876" r:id="rId7"/>
  </p:sldIdLst>
  <p:sldSz cx="12192000" cy="6858000"/>
  <p:notesSz cx="6805613" cy="9944100"/>
  <p:embeddedFontLst>
    <p:embeddedFont>
      <p:font typeface="Akrobat" charset="-52"/>
      <p:regular r:id="rId9"/>
      <p:bold r:id="rId10"/>
    </p:embeddedFon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Calibri Light" pitchFamily="34" charset="0"/>
      <p:regular r:id="rId15"/>
      <p: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21D6508-F774-4D43-ADBF-07D9E8ED9485}">
          <p14:sldIdLst>
            <p14:sldId id="257"/>
            <p14:sldId id="4862"/>
            <p14:sldId id="4873"/>
            <p14:sldId id="4877"/>
            <p14:sldId id="4878"/>
            <p14:sldId id="487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2B6C0"/>
    <a:srgbClr val="C3E9F0"/>
    <a:srgbClr val="E5F7FD"/>
    <a:srgbClr val="C00000"/>
    <a:srgbClr val="CC3300"/>
    <a:srgbClr val="FF3300"/>
    <a:srgbClr val="17CCCD"/>
    <a:srgbClr val="00B050"/>
    <a:srgbClr val="F4B183"/>
    <a:srgbClr val="92D05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92" autoAdjust="0"/>
  </p:normalViewPr>
  <p:slideViewPr>
    <p:cSldViewPr snapToGrid="0" showGuides="1">
      <p:cViewPr varScale="1">
        <p:scale>
          <a:sx n="85" d="100"/>
          <a:sy n="85" d="100"/>
        </p:scale>
        <p:origin x="-70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Всего обращений</c:v>
                </c:pt>
                <c:pt idx="1">
                  <c:v>Областные</c:v>
                </c:pt>
                <c:pt idx="2">
                  <c:v>Иные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261</c:v>
                </c:pt>
                <c:pt idx="1">
                  <c:v>21</c:v>
                </c:pt>
                <c:pt idx="2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Всего обращений</c:v>
                </c:pt>
                <c:pt idx="1">
                  <c:v>Областные</c:v>
                </c:pt>
                <c:pt idx="2">
                  <c:v>Иные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238</c:v>
                </c:pt>
                <c:pt idx="1">
                  <c:v>31</c:v>
                </c:pt>
                <c:pt idx="2">
                  <c:v>21</c:v>
                </c:pt>
              </c:numCache>
            </c:numRef>
          </c:val>
        </c:ser>
        <c:shape val="box"/>
        <c:axId val="151778048"/>
        <c:axId val="151779584"/>
        <c:axId val="0"/>
      </c:bar3DChart>
      <c:catAx>
        <c:axId val="151778048"/>
        <c:scaling>
          <c:orientation val="minMax"/>
        </c:scaling>
        <c:axPos val="b"/>
        <c:tickLblPos val="nextTo"/>
        <c:crossAx val="151779584"/>
        <c:crosses val="autoZero"/>
        <c:auto val="1"/>
        <c:lblAlgn val="ctr"/>
        <c:lblOffset val="100"/>
      </c:catAx>
      <c:valAx>
        <c:axId val="151779584"/>
        <c:scaling>
          <c:orientation val="minMax"/>
        </c:scaling>
        <c:axPos val="l"/>
        <c:majorGridlines/>
        <c:numFmt formatCode="General" sourceLinked="1"/>
        <c:tickLblPos val="nextTo"/>
        <c:crossAx val="15177804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Обращения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922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Обращения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1446</c:v>
                </c:pt>
              </c:numCache>
            </c:numRef>
          </c:val>
        </c:ser>
        <c:axId val="113976448"/>
        <c:axId val="113977984"/>
      </c:barChart>
      <c:catAx>
        <c:axId val="113976448"/>
        <c:scaling>
          <c:orientation val="minMax"/>
        </c:scaling>
        <c:axPos val="b"/>
        <c:tickLblPos val="nextTo"/>
        <c:crossAx val="113977984"/>
        <c:crosses val="autoZero"/>
        <c:auto val="1"/>
        <c:lblAlgn val="ctr"/>
        <c:lblOffset val="100"/>
      </c:catAx>
      <c:valAx>
        <c:axId val="113977984"/>
        <c:scaling>
          <c:orientation val="minMax"/>
        </c:scaling>
        <c:axPos val="l"/>
        <c:majorGridlines/>
        <c:numFmt formatCode="General" sourceLinked="1"/>
        <c:tickLblPos val="nextTo"/>
        <c:crossAx val="11397644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D0A21-2893-451B-839E-CBACE4C3B74A}" type="datetimeFigureOut">
              <a:rPr lang="ru-RU" smtClean="0"/>
              <a:pPr/>
              <a:t>19.05.2026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599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97028-A5E4-4B1E-B501-E425FBA428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4451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9AE557-078F-44BF-9B4D-6FA3EE884B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9643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631914-C4B2-47AE-87E9-4EC09F012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79880F0-D0E7-4661-BE74-45AA88AB3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D78B52-A632-4B2E-AE1A-D0B117B0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4F25-B8AE-4FE9-B019-29BF4F7BAECA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5CDCBF1-ECC9-454E-A4CF-FE4C7F14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88F88D0-D4B7-4ED0-ACDE-1B8C1C45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968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0D12D5-A352-48B0-AAD4-269360D00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EF679E2-0BE2-4442-9CA8-F6D74060B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E0E2CF-9D05-41F2-801A-DC5DBCF04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6A73-B230-4A46-BE49-F264764CD315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9EA3AF-1982-40F4-8065-D08BF684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4CA83AF-91E3-422E-BC62-1F61931E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675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1D5332D-4A8A-4BC7-8900-A0B70C6BD1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4352D0E-BAA1-4AFC-AF64-0749F68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CEE8CAB-83B2-40B3-8717-FC127601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A6520-EC6A-4E21-992F-A78014E3DB01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DE14E8F-1EAF-4085-9FA1-7BE92BCE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808C74F-3B1B-44B8-8030-ADD8BE59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280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A78401-B690-42BE-8008-DDCB5435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F1A7F5-B96A-4332-AC4F-2F6717F21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CF0DB6B-FA13-4F97-A548-ACE1A1475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A48C-B06E-4F02-A83E-CD94A8EB5BCA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9FE2A94-5D60-4208-B354-9C8A09BC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F90F0E-4482-4FF0-BD8D-81BD674C4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306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D93A7B-772F-4F8E-ACB1-40839FBD1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8BF84AC-4CDF-4A3D-8C79-EEF485CF4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05DF017-04AA-4402-B9F7-52EA228FA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C6B2-267B-4CF1-9487-F8344A911FAD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5C07459-4834-42AD-A8DC-8421B751F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0D69CF-A160-4DE4-9AF4-F2E1545B3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297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53C82F-34AD-4804-9094-A63C5D454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5DE69FF-5C03-49F1-81C5-DC1BECE2BC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6DBF645-8472-4A00-B33C-C4745769D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6FA075C-8AE7-4949-8203-19EC480E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5F560-3052-4868-9CDC-84B3EFDC04A9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1676C4C-167C-4096-91D1-5501FFA3D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028F349-E97F-4B0B-9B15-BF1A80399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268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A20434-C8EC-473B-AA8D-8BA7674D7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317E36E-7722-4999-8B0C-BC22D18F0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BC94691-8B1D-4F3A-AC64-F1D43BB1E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7AE80D2-248A-4490-866C-68551981F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FACE738-65B7-4EDB-8338-10A126E07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A306DA0-FF99-4C02-8291-9DDDB2FBD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4B46-D9A9-48B5-B488-B639015B68F0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DA29B228-A98E-421E-99DD-5D10FCBA2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61ED444-2673-483A-9E57-DC901DF7D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161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1AF989-C843-4528-AEE9-364961CD7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1FC6BF8-8074-4E6A-812F-75C756B8A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1E70-7B98-4062-9A1A-046155C29FE9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F37524E-FCD6-4D6E-838B-77BA78D4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EF3B2EE-234D-4556-975E-1D33E75C6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130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B02B4B5-D0D4-4FD7-9979-D45BCD2B2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3C5F-A870-4746-9BED-37343D3A541D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CD4210F-A189-4D45-84BC-6B296380B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8983800-1CDF-4C32-94FA-39A5E582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493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E11A38-0E97-44A7-9F79-B688E6429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3CD5847-F9D7-478F-94D4-CFA2B34A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8CB51A7-6A9A-4953-B609-C6B9354CD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8C2FFDD-3C99-480C-B9FD-5BAE885F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10EB-755C-4E5B-8ED5-876AC8CACB56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814D1F-86DB-4F15-94B4-FE081BF7C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97D2B2D-26D2-4311-A65D-A5FD4B2C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553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CFB3BC-B600-4E68-A05C-963BDD8CD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575A73-6C6D-44E7-A6A5-B313B6F65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E558573-D687-4020-929F-5D39A9015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DE6783E-F689-47F5-B787-F36B0628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93614-9F1A-4B26-93ED-E0E55BE66962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11A2AEF-F386-4C16-B29B-10AFB0B3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BF77DA0-AF25-47B2-80F7-7104B13AC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65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39376C-C55E-42D6-9C20-BDB1B7D7E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2A9A998-633F-4F54-9A12-6BF8DAE51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BFDE493-F264-4EC0-A57F-6517629235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A8F57-6B53-4802-8F7D-6A5FD53E58E8}" type="datetime1">
              <a:rPr lang="ru-RU" smtClean="0"/>
              <a:pPr/>
              <a:t>19.05.2026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850C0C5-3962-49EC-9DC9-658A8B23D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EFFC837-BD5F-40AA-AC92-336A29114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264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525505" y="1165328"/>
            <a:ext cx="8666495" cy="56926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360416" y="1854963"/>
            <a:ext cx="10303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  <a:tabLst>
                <a:tab pos="5939790" algn="l"/>
              </a:tabLst>
            </a:pPr>
            <a:r>
              <a:rPr lang="ru-RU" sz="3600" b="1" dirty="0" smtClean="0">
                <a:latin typeface="Times New Roman" panose="02020603050405020304" pitchFamily="18" charset="0"/>
              </a:rPr>
              <a:t>О работе с обращениями граждан администрацией </a:t>
            </a:r>
          </a:p>
          <a:p>
            <a:pPr algn="ctr">
              <a:buNone/>
              <a:tabLst>
                <a:tab pos="5939790" algn="l"/>
              </a:tabLst>
            </a:pPr>
            <a:r>
              <a:rPr lang="ru-RU" sz="3600" b="1" dirty="0" smtClean="0">
                <a:latin typeface="Times New Roman" panose="02020603050405020304" pitchFamily="18" charset="0"/>
              </a:rPr>
              <a:t>Таштагольского </a:t>
            </a:r>
            <a:endParaRPr lang="ru-RU" sz="3600" b="1" dirty="0">
              <a:latin typeface="Times New Roman" panose="02020603050405020304" pitchFamily="18" charset="0"/>
            </a:endParaRPr>
          </a:p>
          <a:p>
            <a:pPr algn="ctr">
              <a:buNone/>
              <a:tabLst>
                <a:tab pos="5939790" algn="l"/>
              </a:tabLst>
            </a:pPr>
            <a:r>
              <a:rPr lang="ru-RU" sz="3600" b="1" dirty="0">
                <a:latin typeface="Times New Roman" panose="02020603050405020304" pitchFamily="18" charset="0"/>
              </a:rPr>
              <a:t>муниципального </a:t>
            </a:r>
            <a:r>
              <a:rPr lang="ru-RU" sz="3600" b="1" dirty="0" smtClean="0">
                <a:latin typeface="Times New Roman" panose="02020603050405020304" pitchFamily="18" charset="0"/>
              </a:rPr>
              <a:t>округа </a:t>
            </a:r>
            <a:r>
              <a:rPr lang="ru-RU" sz="3600" b="1" dirty="0" smtClean="0">
                <a:latin typeface="Times New Roman" panose="02020603050405020304" pitchFamily="18" charset="0"/>
              </a:rPr>
              <a:t>за 1 квартал 2026г</a:t>
            </a:r>
            <a:r>
              <a:rPr lang="ru-RU" sz="3600" b="1" dirty="0" smtClean="0">
                <a:latin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11B2371-E3B5-44EE-82A0-7DF4B1D344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835"/>
          <a:stretch/>
        </p:blipFill>
        <p:spPr>
          <a:xfrm>
            <a:off x="308284" y="102985"/>
            <a:ext cx="856430" cy="1113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E9DBEF3-CA62-87AE-3371-5DBB1763C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960" y="371908"/>
            <a:ext cx="612775" cy="75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8" name="Picture 2" descr="D:\Work\Bachti\!!!ВНУТРЕННИЕ\декабрь\презентация\фотозона размер.png">
            <a:extLst>
              <a:ext uri="{FF2B5EF4-FFF2-40B4-BE49-F238E27FC236}">
                <a16:creationId xmlns="" xmlns:a16="http://schemas.microsoft.com/office/drawing/2014/main" id="{A0E7F1AC-C652-4B7C-AA7A-E0FB4A35B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960" y="92074"/>
            <a:ext cx="864096" cy="715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Рисунок 4">
            <a:extLst>
              <a:ext uri="{FF2B5EF4-FFF2-40B4-BE49-F238E27FC236}">
                <a16:creationId xmlns="" xmlns:a16="http://schemas.microsoft.com/office/drawing/2014/main" id="{1C8C5C0B-B0D7-4548-B988-61B414DF1D8B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-9329" y="526"/>
            <a:ext cx="822049" cy="1225967"/>
          </a:xfrm>
          <a:prstGeom prst="rect">
            <a:avLst/>
          </a:prstGeom>
          <a:ln>
            <a:noFill/>
          </a:ln>
        </p:spPr>
      </p:pic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2C1FD3B2-85EC-4761-AF26-F76C60C0351F}"/>
              </a:ext>
            </a:extLst>
          </p:cNvPr>
          <p:cNvSpPr/>
          <p:nvPr/>
        </p:nvSpPr>
        <p:spPr bwMode="auto">
          <a:xfrm>
            <a:off x="300083" y="3429000"/>
            <a:ext cx="18210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sz="2000" dirty="0">
              <a:latin typeface="Akrobat" panose="00000600000000000000" pitchFamily="50" charset="-52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2000" dirty="0">
              <a:latin typeface="Akrobat" panose="00000600000000000000" pitchFamily="50" charset="-5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8382E5C-C5C3-415E-CC64-8912F9F61E0F}"/>
              </a:ext>
            </a:extLst>
          </p:cNvPr>
          <p:cNvSpPr txBox="1"/>
          <p:nvPr/>
        </p:nvSpPr>
        <p:spPr>
          <a:xfrm>
            <a:off x="725860" y="494720"/>
            <a:ext cx="108259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  <a:tabLst>
                <a:tab pos="24765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Таштагольский МР-ПП-01">
            <a:extLst>
              <a:ext uri="{FF2B5EF4-FFF2-40B4-BE49-F238E27FC236}">
                <a16:creationId xmlns="" xmlns:a16="http://schemas.microsoft.com/office/drawing/2014/main" id="{F47A4177-8E65-53DF-6B7A-780C840CD9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897" y="-3310898"/>
            <a:ext cx="656049" cy="626146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802888" y="0"/>
            <a:ext cx="10550912" cy="6176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течение данного периода в администрацию Таштагольского муниципального округа поступило: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 Всего -261 обращение (238 обращений 1 квартал 2025г.)</a:t>
            </a:r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smtClean="0"/>
              <a:t>Из них: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 с Администрации Кемеровской области </a:t>
            </a:r>
            <a:r>
              <a:rPr lang="ru-RU" b="1" dirty="0" smtClean="0"/>
              <a:t>21 обращение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smtClean="0"/>
              <a:t>(31 обращение 1 квартал-2025г.)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Из </a:t>
            </a:r>
            <a:r>
              <a:rPr lang="ru-RU" b="1" dirty="0" smtClean="0"/>
              <a:t>иных органов </a:t>
            </a:r>
            <a:r>
              <a:rPr lang="ru-RU" b="1" dirty="0" smtClean="0"/>
              <a:t>19 </a:t>
            </a:r>
            <a:r>
              <a:rPr lang="ru-RU" b="1" dirty="0" smtClean="0"/>
              <a:t>(21- 1 квартал-2025г.)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7660888" y="2241395"/>
          <a:ext cx="4531112" cy="448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163705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Обращения граждан согласно тематикам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1026" name="Диаграмма 5"/>
          <p:cNvGraphicFramePr>
            <a:graphicFrameLocks/>
          </p:cNvGraphicFramePr>
          <p:nvPr>
            <p:ph idx="1"/>
          </p:nvPr>
        </p:nvGraphicFramePr>
        <p:xfrm>
          <a:off x="557561" y="1516566"/>
          <a:ext cx="10883590" cy="5107258"/>
        </p:xfrm>
        <a:graphic>
          <a:graphicData uri="http://schemas.openxmlformats.org/presentationml/2006/ole">
            <p:oleObj spid="_x0000_s1026" r:id="rId3" imgW="11619983" imgH="6364776" progId="Excel.Sheet.8">
              <p:embed/>
            </p:oleObj>
          </a:graphicData>
        </a:graphic>
      </p:graphicFrame>
      <p:pic>
        <p:nvPicPr>
          <p:cNvPr id="5" name="Picture 2" descr="D:\Work\Bachti\!!!ВНУТРЕННИЕ\декабрь\презентация\фотозона размер.png">
            <a:extLst>
              <a:ext uri="{FF2B5EF4-FFF2-40B4-BE49-F238E27FC236}">
                <a16:creationId xmlns="" xmlns:a16="http://schemas.microsoft.com/office/drawing/2014/main" id="{A0E7F1AC-C652-4B7C-AA7A-E0FB4A35B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904" y="0"/>
            <a:ext cx="864096" cy="715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4">
            <a:extLst>
              <a:ext uri="{FF2B5EF4-FFF2-40B4-BE49-F238E27FC236}">
                <a16:creationId xmlns="" xmlns:a16="http://schemas.microsoft.com/office/drawing/2014/main" id="{1C8C5C0B-B0D7-4548-B988-61B414DF1D8B}"/>
              </a:ext>
            </a:extLst>
          </p:cNvPr>
          <p:cNvPicPr/>
          <p:nvPr/>
        </p:nvPicPr>
        <p:blipFill>
          <a:blip r:embed="rId5" cstate="print"/>
          <a:stretch/>
        </p:blipFill>
        <p:spPr bwMode="auto">
          <a:xfrm>
            <a:off x="-9329" y="526"/>
            <a:ext cx="822049" cy="122596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4BE6C5E-D924-DF5A-0111-D66AEB24A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0306"/>
            <a:ext cx="10515600" cy="574665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Кузбасс-онлайн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buNone/>
            </a:pPr>
            <a:r>
              <a:rPr lang="ru-RU" dirty="0" smtClean="0"/>
              <a:t>    За </a:t>
            </a:r>
            <a:r>
              <a:rPr lang="ru-RU" dirty="0" smtClean="0"/>
              <a:t> 1 квартал 2026 г. </a:t>
            </a:r>
            <a:r>
              <a:rPr lang="ru-RU" dirty="0" smtClean="0"/>
              <a:t>на платформу поступило </a:t>
            </a:r>
            <a:r>
              <a:rPr lang="ru-RU" dirty="0" smtClean="0"/>
              <a:t>922 обращения </a:t>
            </a:r>
          </a:p>
          <a:p>
            <a:pPr algn="just">
              <a:buNone/>
            </a:pPr>
            <a:r>
              <a:rPr lang="ru-RU" dirty="0" smtClean="0"/>
              <a:t> </a:t>
            </a:r>
            <a:r>
              <a:rPr lang="ru-RU" dirty="0" smtClean="0"/>
              <a:t>  </a:t>
            </a:r>
            <a:r>
              <a:rPr lang="ru-RU" dirty="0" smtClean="0"/>
              <a:t>( 2025г. 1 квартал-1446 </a:t>
            </a:r>
            <a:r>
              <a:rPr lang="ru-RU" dirty="0" smtClean="0"/>
              <a:t>обращений).</a:t>
            </a:r>
          </a:p>
          <a:p>
            <a:pPr algn="just">
              <a:buNone/>
            </a:pPr>
            <a:r>
              <a:rPr lang="ru-RU" dirty="0" smtClean="0"/>
              <a:t>    Количество обращений уменьшилось на </a:t>
            </a:r>
            <a:r>
              <a:rPr lang="ru-RU" dirty="0" smtClean="0"/>
              <a:t>36,24%.</a:t>
            </a: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0254660-CE02-6CDE-3324-C127BCC88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Picture 2" descr="D:\Work\Bachti\!!!ВНУТРЕННИЕ\декабрь\презентация\фотозона размер.png">
            <a:extLst>
              <a:ext uri="{FF2B5EF4-FFF2-40B4-BE49-F238E27FC236}">
                <a16:creationId xmlns="" xmlns:a16="http://schemas.microsoft.com/office/drawing/2014/main" id="{5589E225-345E-CF05-6640-EEAD70DEB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960" y="92074"/>
            <a:ext cx="864096" cy="715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CC9416D-36F1-2DAE-8419-072A35EDF901}"/>
              </a:ext>
            </a:extLst>
          </p:cNvPr>
          <p:cNvPicPr/>
          <p:nvPr/>
        </p:nvPicPr>
        <p:blipFill>
          <a:blip r:embed="rId3" cstate="print"/>
          <a:stretch/>
        </p:blipFill>
        <p:spPr bwMode="auto">
          <a:xfrm>
            <a:off x="-9329" y="526"/>
            <a:ext cx="822049" cy="1225967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 descr="Kuzbass-onlajn-vse-territorii-b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94703" y="2542478"/>
            <a:ext cx="4174273" cy="3546088"/>
          </a:xfrm>
          <a:prstGeom prst="rect">
            <a:avLst/>
          </a:prstGeom>
        </p:spPr>
      </p:pic>
      <p:graphicFrame>
        <p:nvGraphicFramePr>
          <p:cNvPr id="9" name="Диаграмма 8"/>
          <p:cNvGraphicFramePr/>
          <p:nvPr/>
        </p:nvGraphicFramePr>
        <p:xfrm>
          <a:off x="894575" y="2732049"/>
          <a:ext cx="5595435" cy="3579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68007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204A76-B25D-D6B8-A46F-0830119EC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1367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F78069F-77C3-49C7-938E-3A1AC723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7" name="Picture 2" descr="D:\Work\Bachti\!!!ВНУТРЕННИЕ\декабрь\презентация\фотозона размер.png">
            <a:extLst>
              <a:ext uri="{FF2B5EF4-FFF2-40B4-BE49-F238E27FC236}">
                <a16:creationId xmlns="" xmlns:a16="http://schemas.microsoft.com/office/drawing/2014/main" id="{3CA23CFB-6490-8BBE-D61D-9F39E7AAA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960" y="92074"/>
            <a:ext cx="864096" cy="715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5495D54-E31C-2AB0-5622-BAA22351F9C2}"/>
              </a:ext>
            </a:extLst>
          </p:cNvPr>
          <p:cNvPicPr/>
          <p:nvPr/>
        </p:nvPicPr>
        <p:blipFill>
          <a:blip r:embed="rId3" cstate="print"/>
          <a:stretch/>
        </p:blipFill>
        <p:spPr bwMode="auto">
          <a:xfrm>
            <a:off x="-9329" y="526"/>
            <a:ext cx="822049" cy="1225967"/>
          </a:xfrm>
          <a:prstGeom prst="rect">
            <a:avLst/>
          </a:prstGeom>
          <a:ln>
            <a:noFill/>
          </a:ln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838200" y="1"/>
            <a:ext cx="10515600" cy="362414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Личный приём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Таштагольского округа </a:t>
            </a:r>
            <a:endParaRPr lang="ru-RU" b="1" dirty="0" smtClean="0"/>
          </a:p>
          <a:p>
            <a:pPr algn="ctr"/>
            <a:endParaRPr lang="ru-RU" dirty="0" smtClean="0">
              <a:latin typeface="Times New Roman"/>
              <a:ea typeface="Times New Roman"/>
            </a:endParaRPr>
          </a:p>
          <a:p>
            <a:pPr algn="ctr"/>
            <a:endParaRPr lang="ru-RU" dirty="0" smtClean="0">
              <a:latin typeface="Times New Roman"/>
              <a:ea typeface="Times New Roman"/>
            </a:endParaRPr>
          </a:p>
          <a:p>
            <a:pPr algn="ctr"/>
            <a:endParaRPr lang="ru-RU" dirty="0" smtClean="0">
              <a:latin typeface="Times New Roman"/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4662" y="858644"/>
            <a:ext cx="85604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ходе личного приёма Главы Таштагольского округа рассмотрено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46 вопросов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Выездные личные приёмы граждан проводятся главой Таштагольского муниципального округа и его заместителями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Запись на личный приём ведется по телефону (838473)3-32-10 или лично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106 кабинете на 1 этаже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администрации Таштагольского округа с 08:30 до 17:30(перерыв на обед 12:30-13:30)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7706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C5831F5E-9D20-0830-5A12-B026E6583B8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A0ACC50-6776-7A4E-95C3-C2B122644D0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4506012" y="1809384"/>
            <a:ext cx="7685988" cy="50486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241F811-3856-285E-3097-4507B6405F4C}"/>
              </a:ext>
            </a:extLst>
          </p:cNvPr>
          <p:cNvSpPr txBox="1"/>
          <p:nvPr/>
        </p:nvSpPr>
        <p:spPr bwMode="auto">
          <a:xfrm>
            <a:off x="1962972" y="3167390"/>
            <a:ext cx="8553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47BDA8B-0373-ABB8-1914-C92D8D9B43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835"/>
          <a:stretch/>
        </p:blipFill>
        <p:spPr>
          <a:xfrm>
            <a:off x="308284" y="102985"/>
            <a:ext cx="856430" cy="1113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115F5D8-41AC-0160-B30A-04394CA3EA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697" y="380010"/>
            <a:ext cx="612775" cy="758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055621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8203</TotalTime>
  <Words>164</Words>
  <Application>Microsoft Office PowerPoint</Application>
  <PresentationFormat>Произвольный</PresentationFormat>
  <Paragraphs>32</Paragraphs>
  <Slides>6</Slides>
  <Notes>1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Times New Roman</vt:lpstr>
      <vt:lpstr>Akrobat</vt:lpstr>
      <vt:lpstr>Calibri</vt:lpstr>
      <vt:lpstr>Wingdings</vt:lpstr>
      <vt:lpstr>Calibri Light</vt:lpstr>
      <vt:lpstr>Тема Office</vt:lpstr>
      <vt:lpstr>Лист Microsoft Office Excel 97-2003</vt:lpstr>
      <vt:lpstr>Слайд 1</vt:lpstr>
      <vt:lpstr>Слайд 2</vt:lpstr>
      <vt:lpstr>Обращения граждан согласно тематикам</vt:lpstr>
      <vt:lpstr>Слайд 4</vt:lpstr>
      <vt:lpstr>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Алексеев Михаил Сергеевич</dc:creator>
  <cp:lastModifiedBy>NI</cp:lastModifiedBy>
  <cp:revision>168</cp:revision>
  <cp:lastPrinted>2025-10-09T08:13:10Z</cp:lastPrinted>
  <dcterms:created xsi:type="dcterms:W3CDTF">2024-08-22T02:15:43Z</dcterms:created>
  <dcterms:modified xsi:type="dcterms:W3CDTF">2026-05-19T12:21:44Z</dcterms:modified>
</cp:coreProperties>
</file>